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8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47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binary" PartName="/ppt/metadata"/>
  <Override ContentType="application/vnd.openxmlformats-officedocument.presentationml.notesMaster+xml" PartName="/ppt/notesMasters/notes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</p:sldIdLst>
  <p:sldSz cy="6858000" cx="12192000"/>
  <p:notesSz cx="9942500" cy="6761150"/>
  <p:embeddedFontLst>
    <p:embeddedFont>
      <p:font typeface="Noto Sans Symbols"/>
      <p:regular r:id="rId55"/>
      <p:bold r:id="rId56"/>
    </p:embeddedFont>
    <p:embeddedFont>
      <p:font typeface="Carlito"/>
      <p:regular r:id="rId57"/>
      <p:bold r:id="rId58"/>
      <p:italic r:id="rId59"/>
      <p:boldItalic r:id="rId6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  <p:ext uri="GoogleSlidesCustomDataVersion2">
      <go:slidesCustomData xmlns:go="http://customooxmlschemas.google.com/" r:id="rId61" roundtripDataSignature="AMtx7mgjtNSxXaGei4OUmHpu/Nxx4xQ6x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8A39FBC-6183-48D3-B9C4-0F1667ED5A81}">
  <a:tblStyle styleId="{E8A39FBC-6183-48D3-B9C4-0F1667ED5A81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CF4"/>
          </a:solidFill>
        </a:fill>
      </a:tcStyle>
    </a:wholeTbl>
    <a:band1H>
      <a:tcTxStyle/>
      <a:tcStyle>
        <a:fill>
          <a:solidFill>
            <a:srgbClr val="CFD7E7"/>
          </a:solidFill>
        </a:fill>
      </a:tcStyle>
    </a:band1H>
    <a:band2H>
      <a:tcTxStyle/>
    </a:band2H>
    <a:band1V>
      <a:tcTxStyle/>
      <a:tcStyle>
        <a:fill>
          <a:solidFill>
            <a:srgbClr val="CFD7E7"/>
          </a:solidFill>
        </a:fill>
      </a:tcStyle>
    </a:band1V>
    <a:band2V>
      <a:tcTxStyle/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1" Type="http://customschemas.google.com/relationships/presentationmetadata" Target="meta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60" Type="http://schemas.openxmlformats.org/officeDocument/2006/relationships/font" Target="fonts/Carlito-boldItalic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11" Type="http://schemas.openxmlformats.org/officeDocument/2006/relationships/slide" Target="slides/slide5.xml"/><Relationship Id="rId55" Type="http://schemas.openxmlformats.org/officeDocument/2006/relationships/font" Target="fonts/NotoSansSymbols-regular.fntdata"/><Relationship Id="rId10" Type="http://schemas.openxmlformats.org/officeDocument/2006/relationships/slide" Target="slides/slide4.xml"/><Relationship Id="rId54" Type="http://schemas.openxmlformats.org/officeDocument/2006/relationships/slide" Target="slides/slide48.xml"/><Relationship Id="rId13" Type="http://schemas.openxmlformats.org/officeDocument/2006/relationships/slide" Target="slides/slide7.xml"/><Relationship Id="rId57" Type="http://schemas.openxmlformats.org/officeDocument/2006/relationships/font" Target="fonts/Carlito-regular.fntdata"/><Relationship Id="rId12" Type="http://schemas.openxmlformats.org/officeDocument/2006/relationships/slide" Target="slides/slide6.xml"/><Relationship Id="rId56" Type="http://schemas.openxmlformats.org/officeDocument/2006/relationships/font" Target="fonts/NotoSansSymbols-bold.fntdata"/><Relationship Id="rId15" Type="http://schemas.openxmlformats.org/officeDocument/2006/relationships/slide" Target="slides/slide9.xml"/><Relationship Id="rId59" Type="http://schemas.openxmlformats.org/officeDocument/2006/relationships/font" Target="fonts/Carlito-italic.fntdata"/><Relationship Id="rId14" Type="http://schemas.openxmlformats.org/officeDocument/2006/relationships/slide" Target="slides/slide8.xml"/><Relationship Id="rId58" Type="http://schemas.openxmlformats.org/officeDocument/2006/relationships/font" Target="fonts/Carlito-bold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jpg>
</file>

<file path=ppt/media/image26.png>
</file>

<file path=ppt/media/image27.png>
</file>

<file path=ppt/media/image28.png>
</file>

<file path=ppt/media/image29.png>
</file>

<file path=ppt/media/image3.jpg>
</file>

<file path=ppt/media/image4.jpg>
</file>

<file path=ppt/media/image5.jp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1" y="0"/>
            <a:ext cx="4308422" cy="33962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5631503" y="0"/>
            <a:ext cx="4308422" cy="33962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2943225" y="846138"/>
            <a:ext cx="4056063" cy="228123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994252" y="3253812"/>
            <a:ext cx="7954010" cy="26622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1" y="6421541"/>
            <a:ext cx="4308422" cy="33962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5631503" y="6421541"/>
            <a:ext cx="4308422" cy="33962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 txBox="1"/>
          <p:nvPr>
            <p:ph idx="1" type="body"/>
          </p:nvPr>
        </p:nvSpPr>
        <p:spPr>
          <a:xfrm>
            <a:off x="994252" y="3253812"/>
            <a:ext cx="7954010" cy="2662207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:notes"/>
          <p:cNvSpPr/>
          <p:nvPr>
            <p:ph idx="2" type="sldImg"/>
          </p:nvPr>
        </p:nvSpPr>
        <p:spPr>
          <a:xfrm>
            <a:off x="2943225" y="846138"/>
            <a:ext cx="4056063" cy="228123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0:notes"/>
          <p:cNvSpPr txBox="1"/>
          <p:nvPr>
            <p:ph idx="1" type="body"/>
          </p:nvPr>
        </p:nvSpPr>
        <p:spPr>
          <a:xfrm>
            <a:off x="994252" y="3253812"/>
            <a:ext cx="7954010" cy="2662207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0:notes"/>
          <p:cNvSpPr/>
          <p:nvPr>
            <p:ph idx="2" type="sldImg"/>
          </p:nvPr>
        </p:nvSpPr>
        <p:spPr>
          <a:xfrm>
            <a:off x="2943225" y="846138"/>
            <a:ext cx="4056063" cy="228123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1:notes"/>
          <p:cNvSpPr txBox="1"/>
          <p:nvPr>
            <p:ph idx="1" type="body"/>
          </p:nvPr>
        </p:nvSpPr>
        <p:spPr>
          <a:xfrm>
            <a:off x="994252" y="3253812"/>
            <a:ext cx="7954010" cy="2662207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1:notes"/>
          <p:cNvSpPr/>
          <p:nvPr>
            <p:ph idx="2" type="sldImg"/>
          </p:nvPr>
        </p:nvSpPr>
        <p:spPr>
          <a:xfrm>
            <a:off x="2943225" y="846138"/>
            <a:ext cx="4056063" cy="228123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2:notes"/>
          <p:cNvSpPr/>
          <p:nvPr>
            <p:ph idx="2" type="sldImg"/>
          </p:nvPr>
        </p:nvSpPr>
        <p:spPr>
          <a:xfrm>
            <a:off x="2943225" y="846138"/>
            <a:ext cx="4056063" cy="228123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9" name="Google Shape;129;p12:notes"/>
          <p:cNvSpPr txBox="1"/>
          <p:nvPr>
            <p:ph idx="1" type="body"/>
          </p:nvPr>
        </p:nvSpPr>
        <p:spPr>
          <a:xfrm>
            <a:off x="994252" y="3253812"/>
            <a:ext cx="7954010" cy="26622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2:notes"/>
          <p:cNvSpPr txBox="1"/>
          <p:nvPr>
            <p:ph idx="12" type="sldNum"/>
          </p:nvPr>
        </p:nvSpPr>
        <p:spPr>
          <a:xfrm>
            <a:off x="5631503" y="6421541"/>
            <a:ext cx="4308422" cy="33962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3:notes"/>
          <p:cNvSpPr txBox="1"/>
          <p:nvPr>
            <p:ph idx="1" type="body"/>
          </p:nvPr>
        </p:nvSpPr>
        <p:spPr>
          <a:xfrm>
            <a:off x="994252" y="3253812"/>
            <a:ext cx="7954010" cy="2662207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3:notes"/>
          <p:cNvSpPr/>
          <p:nvPr>
            <p:ph idx="2" type="sldImg"/>
          </p:nvPr>
        </p:nvSpPr>
        <p:spPr>
          <a:xfrm>
            <a:off x="2943225" y="846138"/>
            <a:ext cx="4056063" cy="228123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4:notes"/>
          <p:cNvSpPr txBox="1"/>
          <p:nvPr>
            <p:ph idx="1" type="body"/>
          </p:nvPr>
        </p:nvSpPr>
        <p:spPr>
          <a:xfrm>
            <a:off x="994252" y="3253812"/>
            <a:ext cx="7954010" cy="2662207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4:notes"/>
          <p:cNvSpPr/>
          <p:nvPr>
            <p:ph idx="2" type="sldImg"/>
          </p:nvPr>
        </p:nvSpPr>
        <p:spPr>
          <a:xfrm>
            <a:off x="2943225" y="846138"/>
            <a:ext cx="4056063" cy="228123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5:notes"/>
          <p:cNvSpPr txBox="1"/>
          <p:nvPr>
            <p:ph idx="1" type="body"/>
          </p:nvPr>
        </p:nvSpPr>
        <p:spPr>
          <a:xfrm>
            <a:off x="994252" y="3253812"/>
            <a:ext cx="7954010" cy="2662207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5:notes"/>
          <p:cNvSpPr/>
          <p:nvPr>
            <p:ph idx="2" type="sldImg"/>
          </p:nvPr>
        </p:nvSpPr>
        <p:spPr>
          <a:xfrm>
            <a:off x="2943225" y="846138"/>
            <a:ext cx="4056063" cy="228123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6:notes"/>
          <p:cNvSpPr txBox="1"/>
          <p:nvPr>
            <p:ph idx="1" type="body"/>
          </p:nvPr>
        </p:nvSpPr>
        <p:spPr>
          <a:xfrm>
            <a:off x="994252" y="3253812"/>
            <a:ext cx="7954010" cy="2662207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6:notes"/>
          <p:cNvSpPr/>
          <p:nvPr>
            <p:ph idx="2" type="sldImg"/>
          </p:nvPr>
        </p:nvSpPr>
        <p:spPr>
          <a:xfrm>
            <a:off x="2943225" y="846138"/>
            <a:ext cx="4056063" cy="228123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7:notes"/>
          <p:cNvSpPr txBox="1"/>
          <p:nvPr>
            <p:ph idx="1" type="body"/>
          </p:nvPr>
        </p:nvSpPr>
        <p:spPr>
          <a:xfrm>
            <a:off x="994252" y="3253812"/>
            <a:ext cx="7954010" cy="2662207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7:notes"/>
          <p:cNvSpPr/>
          <p:nvPr>
            <p:ph idx="2" type="sldImg"/>
          </p:nvPr>
        </p:nvSpPr>
        <p:spPr>
          <a:xfrm>
            <a:off x="2943225" y="846138"/>
            <a:ext cx="4056063" cy="228123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8:notes"/>
          <p:cNvSpPr txBox="1"/>
          <p:nvPr>
            <p:ph idx="1" type="body"/>
          </p:nvPr>
        </p:nvSpPr>
        <p:spPr>
          <a:xfrm>
            <a:off x="994252" y="3253812"/>
            <a:ext cx="7954010" cy="2662207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18:notes"/>
          <p:cNvSpPr/>
          <p:nvPr>
            <p:ph idx="2" type="sldImg"/>
          </p:nvPr>
        </p:nvSpPr>
        <p:spPr>
          <a:xfrm>
            <a:off x="2943225" y="846138"/>
            <a:ext cx="4056063" cy="228123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9:notes"/>
          <p:cNvSpPr txBox="1"/>
          <p:nvPr>
            <p:ph idx="1" type="body"/>
          </p:nvPr>
        </p:nvSpPr>
        <p:spPr>
          <a:xfrm>
            <a:off x="994252" y="3253812"/>
            <a:ext cx="7954010" cy="2662207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9:notes"/>
          <p:cNvSpPr/>
          <p:nvPr>
            <p:ph idx="2" type="sldImg"/>
          </p:nvPr>
        </p:nvSpPr>
        <p:spPr>
          <a:xfrm>
            <a:off x="2943225" y="846138"/>
            <a:ext cx="4056063" cy="228123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 txBox="1"/>
          <p:nvPr>
            <p:ph idx="1" type="body"/>
          </p:nvPr>
        </p:nvSpPr>
        <p:spPr>
          <a:xfrm>
            <a:off x="994252" y="3253812"/>
            <a:ext cx="7954010" cy="2662207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2:notes"/>
          <p:cNvSpPr/>
          <p:nvPr>
            <p:ph idx="2" type="sldImg"/>
          </p:nvPr>
        </p:nvSpPr>
        <p:spPr>
          <a:xfrm>
            <a:off x="2943225" y="846138"/>
            <a:ext cx="4056063" cy="228123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0:notes"/>
          <p:cNvSpPr txBox="1"/>
          <p:nvPr>
            <p:ph idx="1" type="body"/>
          </p:nvPr>
        </p:nvSpPr>
        <p:spPr>
          <a:xfrm>
            <a:off x="994252" y="3253812"/>
            <a:ext cx="7954010" cy="2662207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20:notes"/>
          <p:cNvSpPr/>
          <p:nvPr>
            <p:ph idx="2" type="sldImg"/>
          </p:nvPr>
        </p:nvSpPr>
        <p:spPr>
          <a:xfrm>
            <a:off x="2943225" y="846138"/>
            <a:ext cx="4056063" cy="228123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1:notes"/>
          <p:cNvSpPr txBox="1"/>
          <p:nvPr>
            <p:ph idx="1" type="body"/>
          </p:nvPr>
        </p:nvSpPr>
        <p:spPr>
          <a:xfrm>
            <a:off x="994252" y="3253812"/>
            <a:ext cx="7954010" cy="2662207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21:notes"/>
          <p:cNvSpPr/>
          <p:nvPr>
            <p:ph idx="2" type="sldImg"/>
          </p:nvPr>
        </p:nvSpPr>
        <p:spPr>
          <a:xfrm>
            <a:off x="2943225" y="846138"/>
            <a:ext cx="4056063" cy="228123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2:notes"/>
          <p:cNvSpPr txBox="1"/>
          <p:nvPr>
            <p:ph idx="1" type="body"/>
          </p:nvPr>
        </p:nvSpPr>
        <p:spPr>
          <a:xfrm>
            <a:off x="994252" y="3253812"/>
            <a:ext cx="7954010" cy="2662207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22:notes"/>
          <p:cNvSpPr/>
          <p:nvPr>
            <p:ph idx="2" type="sldImg"/>
          </p:nvPr>
        </p:nvSpPr>
        <p:spPr>
          <a:xfrm>
            <a:off x="2943225" y="846138"/>
            <a:ext cx="4056063" cy="228123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3:notes"/>
          <p:cNvSpPr txBox="1"/>
          <p:nvPr>
            <p:ph idx="1" type="body"/>
          </p:nvPr>
        </p:nvSpPr>
        <p:spPr>
          <a:xfrm>
            <a:off x="994252" y="3253812"/>
            <a:ext cx="7954010" cy="2662207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23:notes"/>
          <p:cNvSpPr/>
          <p:nvPr>
            <p:ph idx="2" type="sldImg"/>
          </p:nvPr>
        </p:nvSpPr>
        <p:spPr>
          <a:xfrm>
            <a:off x="2943225" y="846138"/>
            <a:ext cx="4056063" cy="228123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4:notes"/>
          <p:cNvSpPr txBox="1"/>
          <p:nvPr>
            <p:ph idx="1" type="body"/>
          </p:nvPr>
        </p:nvSpPr>
        <p:spPr>
          <a:xfrm>
            <a:off x="994252" y="3253812"/>
            <a:ext cx="7954010" cy="2662207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24:notes"/>
          <p:cNvSpPr/>
          <p:nvPr>
            <p:ph idx="2" type="sldImg"/>
          </p:nvPr>
        </p:nvSpPr>
        <p:spPr>
          <a:xfrm>
            <a:off x="2943225" y="846138"/>
            <a:ext cx="4056063" cy="228123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5:notes"/>
          <p:cNvSpPr txBox="1"/>
          <p:nvPr>
            <p:ph idx="1" type="body"/>
          </p:nvPr>
        </p:nvSpPr>
        <p:spPr>
          <a:xfrm>
            <a:off x="994252" y="3253812"/>
            <a:ext cx="7954010" cy="2662207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25:notes"/>
          <p:cNvSpPr/>
          <p:nvPr>
            <p:ph idx="2" type="sldImg"/>
          </p:nvPr>
        </p:nvSpPr>
        <p:spPr>
          <a:xfrm>
            <a:off x="2943225" y="846138"/>
            <a:ext cx="4056063" cy="228123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6:notes"/>
          <p:cNvSpPr txBox="1"/>
          <p:nvPr>
            <p:ph idx="1" type="body"/>
          </p:nvPr>
        </p:nvSpPr>
        <p:spPr>
          <a:xfrm>
            <a:off x="994252" y="3253812"/>
            <a:ext cx="7954010" cy="2662207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6:notes"/>
          <p:cNvSpPr/>
          <p:nvPr>
            <p:ph idx="2" type="sldImg"/>
          </p:nvPr>
        </p:nvSpPr>
        <p:spPr>
          <a:xfrm>
            <a:off x="2943225" y="846138"/>
            <a:ext cx="4056063" cy="228123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7:notes"/>
          <p:cNvSpPr txBox="1"/>
          <p:nvPr>
            <p:ph idx="1" type="body"/>
          </p:nvPr>
        </p:nvSpPr>
        <p:spPr>
          <a:xfrm>
            <a:off x="994252" y="3253812"/>
            <a:ext cx="7954010" cy="2662207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27:notes"/>
          <p:cNvSpPr/>
          <p:nvPr>
            <p:ph idx="2" type="sldImg"/>
          </p:nvPr>
        </p:nvSpPr>
        <p:spPr>
          <a:xfrm>
            <a:off x="2943225" y="846138"/>
            <a:ext cx="4056063" cy="228123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8:notes"/>
          <p:cNvSpPr txBox="1"/>
          <p:nvPr>
            <p:ph idx="1" type="body"/>
          </p:nvPr>
        </p:nvSpPr>
        <p:spPr>
          <a:xfrm>
            <a:off x="994252" y="3253812"/>
            <a:ext cx="7954010" cy="2662207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28:notes"/>
          <p:cNvSpPr/>
          <p:nvPr>
            <p:ph idx="2" type="sldImg"/>
          </p:nvPr>
        </p:nvSpPr>
        <p:spPr>
          <a:xfrm>
            <a:off x="2943225" y="846138"/>
            <a:ext cx="4056063" cy="228123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9:notes"/>
          <p:cNvSpPr txBox="1"/>
          <p:nvPr>
            <p:ph idx="1" type="body"/>
          </p:nvPr>
        </p:nvSpPr>
        <p:spPr>
          <a:xfrm>
            <a:off x="994252" y="3253812"/>
            <a:ext cx="7954010" cy="2662207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9:notes"/>
          <p:cNvSpPr/>
          <p:nvPr>
            <p:ph idx="2" type="sldImg"/>
          </p:nvPr>
        </p:nvSpPr>
        <p:spPr>
          <a:xfrm>
            <a:off x="2943225" y="846138"/>
            <a:ext cx="4056063" cy="228123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3:notes"/>
          <p:cNvSpPr txBox="1"/>
          <p:nvPr>
            <p:ph idx="1" type="body"/>
          </p:nvPr>
        </p:nvSpPr>
        <p:spPr>
          <a:xfrm>
            <a:off x="994252" y="3253812"/>
            <a:ext cx="7954010" cy="2662207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3:notes"/>
          <p:cNvSpPr/>
          <p:nvPr>
            <p:ph idx="2" type="sldImg"/>
          </p:nvPr>
        </p:nvSpPr>
        <p:spPr>
          <a:xfrm>
            <a:off x="2943225" y="846138"/>
            <a:ext cx="4056063" cy="228123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0:notes"/>
          <p:cNvSpPr txBox="1"/>
          <p:nvPr>
            <p:ph idx="1" type="body"/>
          </p:nvPr>
        </p:nvSpPr>
        <p:spPr>
          <a:xfrm>
            <a:off x="994252" y="3253812"/>
            <a:ext cx="7954010" cy="2662207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30:notes"/>
          <p:cNvSpPr/>
          <p:nvPr>
            <p:ph idx="2" type="sldImg"/>
          </p:nvPr>
        </p:nvSpPr>
        <p:spPr>
          <a:xfrm>
            <a:off x="2943225" y="846138"/>
            <a:ext cx="4056063" cy="228123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1:notes"/>
          <p:cNvSpPr txBox="1"/>
          <p:nvPr>
            <p:ph idx="1" type="body"/>
          </p:nvPr>
        </p:nvSpPr>
        <p:spPr>
          <a:xfrm>
            <a:off x="994252" y="3253812"/>
            <a:ext cx="7954010" cy="2662207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31:notes"/>
          <p:cNvSpPr/>
          <p:nvPr>
            <p:ph idx="2" type="sldImg"/>
          </p:nvPr>
        </p:nvSpPr>
        <p:spPr>
          <a:xfrm>
            <a:off x="2943225" y="846138"/>
            <a:ext cx="4056063" cy="228123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2:notes"/>
          <p:cNvSpPr txBox="1"/>
          <p:nvPr>
            <p:ph idx="1" type="body"/>
          </p:nvPr>
        </p:nvSpPr>
        <p:spPr>
          <a:xfrm>
            <a:off x="994252" y="3253812"/>
            <a:ext cx="7954010" cy="2662207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32:notes"/>
          <p:cNvSpPr/>
          <p:nvPr>
            <p:ph idx="2" type="sldImg"/>
          </p:nvPr>
        </p:nvSpPr>
        <p:spPr>
          <a:xfrm>
            <a:off x="2943225" y="846138"/>
            <a:ext cx="4056063" cy="228123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3:notes"/>
          <p:cNvSpPr txBox="1"/>
          <p:nvPr>
            <p:ph idx="1" type="body"/>
          </p:nvPr>
        </p:nvSpPr>
        <p:spPr>
          <a:xfrm>
            <a:off x="994252" y="3253812"/>
            <a:ext cx="7954010" cy="2662207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33:notes"/>
          <p:cNvSpPr/>
          <p:nvPr>
            <p:ph idx="2" type="sldImg"/>
          </p:nvPr>
        </p:nvSpPr>
        <p:spPr>
          <a:xfrm>
            <a:off x="2943225" y="846138"/>
            <a:ext cx="4056063" cy="228123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4:notes"/>
          <p:cNvSpPr txBox="1"/>
          <p:nvPr>
            <p:ph idx="1" type="body"/>
          </p:nvPr>
        </p:nvSpPr>
        <p:spPr>
          <a:xfrm>
            <a:off x="994252" y="3253812"/>
            <a:ext cx="7954010" cy="2662207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34:notes"/>
          <p:cNvSpPr/>
          <p:nvPr>
            <p:ph idx="2" type="sldImg"/>
          </p:nvPr>
        </p:nvSpPr>
        <p:spPr>
          <a:xfrm>
            <a:off x="2943225" y="846138"/>
            <a:ext cx="4056063" cy="228123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5:notes"/>
          <p:cNvSpPr txBox="1"/>
          <p:nvPr>
            <p:ph idx="1" type="body"/>
          </p:nvPr>
        </p:nvSpPr>
        <p:spPr>
          <a:xfrm>
            <a:off x="994252" y="3253812"/>
            <a:ext cx="7954010" cy="2662207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35:notes"/>
          <p:cNvSpPr/>
          <p:nvPr>
            <p:ph idx="2" type="sldImg"/>
          </p:nvPr>
        </p:nvSpPr>
        <p:spPr>
          <a:xfrm>
            <a:off x="2943225" y="846138"/>
            <a:ext cx="4056063" cy="228123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6:notes"/>
          <p:cNvSpPr txBox="1"/>
          <p:nvPr>
            <p:ph idx="1" type="body"/>
          </p:nvPr>
        </p:nvSpPr>
        <p:spPr>
          <a:xfrm>
            <a:off x="994252" y="3253812"/>
            <a:ext cx="7954010" cy="2662207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36:notes"/>
          <p:cNvSpPr/>
          <p:nvPr>
            <p:ph idx="2" type="sldImg"/>
          </p:nvPr>
        </p:nvSpPr>
        <p:spPr>
          <a:xfrm>
            <a:off x="2943225" y="846138"/>
            <a:ext cx="4056063" cy="228123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7:notes"/>
          <p:cNvSpPr txBox="1"/>
          <p:nvPr>
            <p:ph idx="1" type="body"/>
          </p:nvPr>
        </p:nvSpPr>
        <p:spPr>
          <a:xfrm>
            <a:off x="994252" y="3253812"/>
            <a:ext cx="7954010" cy="2662207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37:notes"/>
          <p:cNvSpPr/>
          <p:nvPr>
            <p:ph idx="2" type="sldImg"/>
          </p:nvPr>
        </p:nvSpPr>
        <p:spPr>
          <a:xfrm>
            <a:off x="2943225" y="846138"/>
            <a:ext cx="4056063" cy="228123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8:notes"/>
          <p:cNvSpPr txBox="1"/>
          <p:nvPr>
            <p:ph idx="1" type="body"/>
          </p:nvPr>
        </p:nvSpPr>
        <p:spPr>
          <a:xfrm>
            <a:off x="994252" y="3253812"/>
            <a:ext cx="7954010" cy="2662207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38:notes"/>
          <p:cNvSpPr/>
          <p:nvPr>
            <p:ph idx="2" type="sldImg"/>
          </p:nvPr>
        </p:nvSpPr>
        <p:spPr>
          <a:xfrm>
            <a:off x="2943225" y="846138"/>
            <a:ext cx="4056063" cy="228123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9:notes"/>
          <p:cNvSpPr txBox="1"/>
          <p:nvPr>
            <p:ph idx="1" type="body"/>
          </p:nvPr>
        </p:nvSpPr>
        <p:spPr>
          <a:xfrm>
            <a:off x="994252" y="3253812"/>
            <a:ext cx="7954010" cy="2662207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39:notes"/>
          <p:cNvSpPr/>
          <p:nvPr>
            <p:ph idx="2" type="sldImg"/>
          </p:nvPr>
        </p:nvSpPr>
        <p:spPr>
          <a:xfrm>
            <a:off x="2943225" y="846138"/>
            <a:ext cx="4056063" cy="228123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4:notes"/>
          <p:cNvSpPr txBox="1"/>
          <p:nvPr>
            <p:ph idx="1" type="body"/>
          </p:nvPr>
        </p:nvSpPr>
        <p:spPr>
          <a:xfrm>
            <a:off x="994252" y="3253812"/>
            <a:ext cx="7954010" cy="2662207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4:notes"/>
          <p:cNvSpPr/>
          <p:nvPr>
            <p:ph idx="2" type="sldImg"/>
          </p:nvPr>
        </p:nvSpPr>
        <p:spPr>
          <a:xfrm>
            <a:off x="2943225" y="846138"/>
            <a:ext cx="4056063" cy="228123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40:notes"/>
          <p:cNvSpPr txBox="1"/>
          <p:nvPr>
            <p:ph idx="1" type="body"/>
          </p:nvPr>
        </p:nvSpPr>
        <p:spPr>
          <a:xfrm>
            <a:off x="994252" y="3253812"/>
            <a:ext cx="7954010" cy="2662207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40:notes"/>
          <p:cNvSpPr/>
          <p:nvPr>
            <p:ph idx="2" type="sldImg"/>
          </p:nvPr>
        </p:nvSpPr>
        <p:spPr>
          <a:xfrm>
            <a:off x="2943225" y="846138"/>
            <a:ext cx="4056063" cy="228123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41:notes"/>
          <p:cNvSpPr txBox="1"/>
          <p:nvPr>
            <p:ph idx="1" type="body"/>
          </p:nvPr>
        </p:nvSpPr>
        <p:spPr>
          <a:xfrm>
            <a:off x="994252" y="3253812"/>
            <a:ext cx="7954010" cy="2662207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41:notes"/>
          <p:cNvSpPr/>
          <p:nvPr>
            <p:ph idx="2" type="sldImg"/>
          </p:nvPr>
        </p:nvSpPr>
        <p:spPr>
          <a:xfrm>
            <a:off x="2943225" y="846138"/>
            <a:ext cx="4056063" cy="228123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2:notes"/>
          <p:cNvSpPr txBox="1"/>
          <p:nvPr>
            <p:ph idx="1" type="body"/>
          </p:nvPr>
        </p:nvSpPr>
        <p:spPr>
          <a:xfrm>
            <a:off x="994252" y="3253812"/>
            <a:ext cx="7954010" cy="2662207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42:notes"/>
          <p:cNvSpPr/>
          <p:nvPr>
            <p:ph idx="2" type="sldImg"/>
          </p:nvPr>
        </p:nvSpPr>
        <p:spPr>
          <a:xfrm>
            <a:off x="2943225" y="846138"/>
            <a:ext cx="4056063" cy="228123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43:notes"/>
          <p:cNvSpPr txBox="1"/>
          <p:nvPr>
            <p:ph idx="1" type="body"/>
          </p:nvPr>
        </p:nvSpPr>
        <p:spPr>
          <a:xfrm>
            <a:off x="994252" y="3253812"/>
            <a:ext cx="7954010" cy="2662207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43:notes"/>
          <p:cNvSpPr/>
          <p:nvPr>
            <p:ph idx="2" type="sldImg"/>
          </p:nvPr>
        </p:nvSpPr>
        <p:spPr>
          <a:xfrm>
            <a:off x="2943225" y="846138"/>
            <a:ext cx="4056063" cy="228123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44:notes"/>
          <p:cNvSpPr txBox="1"/>
          <p:nvPr>
            <p:ph idx="1" type="body"/>
          </p:nvPr>
        </p:nvSpPr>
        <p:spPr>
          <a:xfrm>
            <a:off x="994252" y="3253812"/>
            <a:ext cx="7954010" cy="2662207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44:notes"/>
          <p:cNvSpPr/>
          <p:nvPr>
            <p:ph idx="2" type="sldImg"/>
          </p:nvPr>
        </p:nvSpPr>
        <p:spPr>
          <a:xfrm>
            <a:off x="2943225" y="846138"/>
            <a:ext cx="4056063" cy="228123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45:notes"/>
          <p:cNvSpPr txBox="1"/>
          <p:nvPr>
            <p:ph idx="1" type="body"/>
          </p:nvPr>
        </p:nvSpPr>
        <p:spPr>
          <a:xfrm>
            <a:off x="994252" y="3253812"/>
            <a:ext cx="7954010" cy="2662207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45:notes"/>
          <p:cNvSpPr/>
          <p:nvPr>
            <p:ph idx="2" type="sldImg"/>
          </p:nvPr>
        </p:nvSpPr>
        <p:spPr>
          <a:xfrm>
            <a:off x="2943225" y="846138"/>
            <a:ext cx="4056063" cy="228123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46:notes"/>
          <p:cNvSpPr txBox="1"/>
          <p:nvPr>
            <p:ph idx="1" type="body"/>
          </p:nvPr>
        </p:nvSpPr>
        <p:spPr>
          <a:xfrm>
            <a:off x="994252" y="3253812"/>
            <a:ext cx="7954010" cy="2662207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46:notes"/>
          <p:cNvSpPr/>
          <p:nvPr>
            <p:ph idx="2" type="sldImg"/>
          </p:nvPr>
        </p:nvSpPr>
        <p:spPr>
          <a:xfrm>
            <a:off x="2943225" y="846138"/>
            <a:ext cx="4056063" cy="228123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47:notes"/>
          <p:cNvSpPr txBox="1"/>
          <p:nvPr>
            <p:ph idx="1" type="body"/>
          </p:nvPr>
        </p:nvSpPr>
        <p:spPr>
          <a:xfrm>
            <a:off x="994252" y="3253812"/>
            <a:ext cx="7954010" cy="2662207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47:notes"/>
          <p:cNvSpPr/>
          <p:nvPr>
            <p:ph idx="2" type="sldImg"/>
          </p:nvPr>
        </p:nvSpPr>
        <p:spPr>
          <a:xfrm>
            <a:off x="2943225" y="846138"/>
            <a:ext cx="4056063" cy="228123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48:notes"/>
          <p:cNvSpPr txBox="1"/>
          <p:nvPr>
            <p:ph idx="1" type="body"/>
          </p:nvPr>
        </p:nvSpPr>
        <p:spPr>
          <a:xfrm>
            <a:off x="994252" y="3253812"/>
            <a:ext cx="7954010" cy="2662207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48:notes"/>
          <p:cNvSpPr/>
          <p:nvPr>
            <p:ph idx="2" type="sldImg"/>
          </p:nvPr>
        </p:nvSpPr>
        <p:spPr>
          <a:xfrm>
            <a:off x="2943225" y="846138"/>
            <a:ext cx="4056063" cy="228123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5:notes"/>
          <p:cNvSpPr txBox="1"/>
          <p:nvPr>
            <p:ph idx="1" type="body"/>
          </p:nvPr>
        </p:nvSpPr>
        <p:spPr>
          <a:xfrm>
            <a:off x="994252" y="3253812"/>
            <a:ext cx="7954010" cy="2662207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5:notes"/>
          <p:cNvSpPr/>
          <p:nvPr>
            <p:ph idx="2" type="sldImg"/>
          </p:nvPr>
        </p:nvSpPr>
        <p:spPr>
          <a:xfrm>
            <a:off x="2943225" y="846138"/>
            <a:ext cx="4056063" cy="228123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6:notes"/>
          <p:cNvSpPr txBox="1"/>
          <p:nvPr>
            <p:ph idx="1" type="body"/>
          </p:nvPr>
        </p:nvSpPr>
        <p:spPr>
          <a:xfrm>
            <a:off x="994252" y="3253812"/>
            <a:ext cx="7954010" cy="2662207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6:notes"/>
          <p:cNvSpPr/>
          <p:nvPr>
            <p:ph idx="2" type="sldImg"/>
          </p:nvPr>
        </p:nvSpPr>
        <p:spPr>
          <a:xfrm>
            <a:off x="2943225" y="846138"/>
            <a:ext cx="4056063" cy="228123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7:notes"/>
          <p:cNvSpPr txBox="1"/>
          <p:nvPr>
            <p:ph idx="1" type="body"/>
          </p:nvPr>
        </p:nvSpPr>
        <p:spPr>
          <a:xfrm>
            <a:off x="994252" y="3253812"/>
            <a:ext cx="7954010" cy="2662207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7:notes"/>
          <p:cNvSpPr/>
          <p:nvPr>
            <p:ph idx="2" type="sldImg"/>
          </p:nvPr>
        </p:nvSpPr>
        <p:spPr>
          <a:xfrm>
            <a:off x="2943225" y="846138"/>
            <a:ext cx="4056063" cy="228123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8:notes"/>
          <p:cNvSpPr txBox="1"/>
          <p:nvPr>
            <p:ph idx="1" type="body"/>
          </p:nvPr>
        </p:nvSpPr>
        <p:spPr>
          <a:xfrm>
            <a:off x="994252" y="3253812"/>
            <a:ext cx="7954010" cy="2662207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8:notes"/>
          <p:cNvSpPr/>
          <p:nvPr>
            <p:ph idx="2" type="sldImg"/>
          </p:nvPr>
        </p:nvSpPr>
        <p:spPr>
          <a:xfrm>
            <a:off x="2943225" y="846138"/>
            <a:ext cx="4056063" cy="228123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9:notes"/>
          <p:cNvSpPr txBox="1"/>
          <p:nvPr>
            <p:ph idx="1" type="body"/>
          </p:nvPr>
        </p:nvSpPr>
        <p:spPr>
          <a:xfrm>
            <a:off x="994252" y="3253812"/>
            <a:ext cx="7954010" cy="2662207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9:notes"/>
          <p:cNvSpPr/>
          <p:nvPr>
            <p:ph idx="2" type="sldImg"/>
          </p:nvPr>
        </p:nvSpPr>
        <p:spPr>
          <a:xfrm>
            <a:off x="2943225" y="846138"/>
            <a:ext cx="4056063" cy="228123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0"/>
          <p:cNvSpPr txBox="1"/>
          <p:nvPr>
            <p:ph type="title"/>
          </p:nvPr>
        </p:nvSpPr>
        <p:spPr>
          <a:xfrm>
            <a:off x="4168266" y="2146554"/>
            <a:ext cx="3855466" cy="6965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>
                <a:solidFill>
                  <a:srgbClr val="EB8F2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50"/>
          <p:cNvSpPr txBox="1"/>
          <p:nvPr>
            <p:ph idx="11" type="ftr"/>
          </p:nvPr>
        </p:nvSpPr>
        <p:spPr>
          <a:xfrm>
            <a:off x="9607042" y="6629327"/>
            <a:ext cx="2420620" cy="1784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12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50"/>
          <p:cNvSpPr txBox="1"/>
          <p:nvPr>
            <p:ph idx="10" type="dt"/>
          </p:nvPr>
        </p:nvSpPr>
        <p:spPr>
          <a:xfrm>
            <a:off x="5964682" y="6600825"/>
            <a:ext cx="95885" cy="1657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1100">
                <a:solidFill>
                  <a:srgbClr val="E7897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50"/>
          <p:cNvSpPr txBox="1"/>
          <p:nvPr>
            <p:ph idx="12" type="sldNum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1"/>
          <p:cNvSpPr txBox="1"/>
          <p:nvPr>
            <p:ph type="title"/>
          </p:nvPr>
        </p:nvSpPr>
        <p:spPr>
          <a:xfrm>
            <a:off x="4168266" y="2146554"/>
            <a:ext cx="3855466" cy="6965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>
                <a:solidFill>
                  <a:srgbClr val="EB8F2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1"/>
          <p:cNvSpPr txBox="1"/>
          <p:nvPr>
            <p:ph idx="1" type="body"/>
          </p:nvPr>
        </p:nvSpPr>
        <p:spPr>
          <a:xfrm>
            <a:off x="814832" y="1452118"/>
            <a:ext cx="10562335" cy="3500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51"/>
          <p:cNvSpPr txBox="1"/>
          <p:nvPr>
            <p:ph idx="11" type="ftr"/>
          </p:nvPr>
        </p:nvSpPr>
        <p:spPr>
          <a:xfrm>
            <a:off x="9607042" y="6629327"/>
            <a:ext cx="2420620" cy="1784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12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1"/>
          <p:cNvSpPr txBox="1"/>
          <p:nvPr>
            <p:ph idx="10" type="dt"/>
          </p:nvPr>
        </p:nvSpPr>
        <p:spPr>
          <a:xfrm>
            <a:off x="5964682" y="6600825"/>
            <a:ext cx="95885" cy="1657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1100">
                <a:solidFill>
                  <a:srgbClr val="E7897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1"/>
          <p:cNvSpPr txBox="1"/>
          <p:nvPr>
            <p:ph idx="12" type="sldNum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2"/>
          <p:cNvSpPr txBox="1"/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2"/>
          <p:cNvSpPr txBox="1"/>
          <p:nvPr>
            <p:ph idx="1" type="subTitle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2"/>
          <p:cNvSpPr txBox="1"/>
          <p:nvPr>
            <p:ph idx="11" type="ftr"/>
          </p:nvPr>
        </p:nvSpPr>
        <p:spPr>
          <a:xfrm>
            <a:off x="9607042" y="6629327"/>
            <a:ext cx="2420620" cy="1784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12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52"/>
          <p:cNvSpPr txBox="1"/>
          <p:nvPr>
            <p:ph idx="10" type="dt"/>
          </p:nvPr>
        </p:nvSpPr>
        <p:spPr>
          <a:xfrm>
            <a:off x="5964682" y="6600825"/>
            <a:ext cx="95885" cy="1657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1100">
                <a:solidFill>
                  <a:srgbClr val="E7897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52"/>
          <p:cNvSpPr txBox="1"/>
          <p:nvPr>
            <p:ph idx="12" type="sldNum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3"/>
          <p:cNvSpPr txBox="1"/>
          <p:nvPr>
            <p:ph type="title"/>
          </p:nvPr>
        </p:nvSpPr>
        <p:spPr>
          <a:xfrm>
            <a:off x="4168266" y="2146554"/>
            <a:ext cx="3855466" cy="6965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>
                <a:solidFill>
                  <a:srgbClr val="EB8F2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53"/>
          <p:cNvSpPr txBox="1"/>
          <p:nvPr>
            <p:ph idx="1" type="body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53"/>
          <p:cNvSpPr txBox="1"/>
          <p:nvPr>
            <p:ph idx="2" type="body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53"/>
          <p:cNvSpPr txBox="1"/>
          <p:nvPr>
            <p:ph idx="11" type="ftr"/>
          </p:nvPr>
        </p:nvSpPr>
        <p:spPr>
          <a:xfrm>
            <a:off x="9607042" y="6629327"/>
            <a:ext cx="2420620" cy="1784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12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53"/>
          <p:cNvSpPr txBox="1"/>
          <p:nvPr>
            <p:ph idx="10" type="dt"/>
          </p:nvPr>
        </p:nvSpPr>
        <p:spPr>
          <a:xfrm>
            <a:off x="5964682" y="6600825"/>
            <a:ext cx="95885" cy="1657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1100">
                <a:solidFill>
                  <a:srgbClr val="E7897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53"/>
          <p:cNvSpPr txBox="1"/>
          <p:nvPr>
            <p:ph idx="12" type="sldNum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54"/>
          <p:cNvSpPr txBox="1"/>
          <p:nvPr>
            <p:ph idx="11" type="ftr"/>
          </p:nvPr>
        </p:nvSpPr>
        <p:spPr>
          <a:xfrm>
            <a:off x="9607042" y="6629327"/>
            <a:ext cx="2420620" cy="1784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12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54"/>
          <p:cNvSpPr txBox="1"/>
          <p:nvPr>
            <p:ph idx="10" type="dt"/>
          </p:nvPr>
        </p:nvSpPr>
        <p:spPr>
          <a:xfrm>
            <a:off x="5964682" y="6600825"/>
            <a:ext cx="95885" cy="1657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1100">
                <a:solidFill>
                  <a:srgbClr val="E7897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54"/>
          <p:cNvSpPr txBox="1"/>
          <p:nvPr>
            <p:ph idx="12" type="sldNum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49"/>
          <p:cNvSpPr/>
          <p:nvPr/>
        </p:nvSpPr>
        <p:spPr>
          <a:xfrm>
            <a:off x="0" y="0"/>
            <a:ext cx="12192000" cy="6857998"/>
          </a:xfrm>
          <a:prstGeom prst="rect">
            <a:avLst/>
          </a:prstGeom>
          <a:blipFill rotWithShape="1">
            <a:blip r:embed="rId1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49"/>
          <p:cNvSpPr/>
          <p:nvPr/>
        </p:nvSpPr>
        <p:spPr>
          <a:xfrm>
            <a:off x="457200" y="0"/>
            <a:ext cx="1122045" cy="5328285"/>
          </a:xfrm>
          <a:custGeom>
            <a:rect b="b" l="l" r="r" t="t"/>
            <a:pathLst>
              <a:path extrusionOk="0" h="5328285" w="1122045">
                <a:moveTo>
                  <a:pt x="1121664" y="0"/>
                </a:moveTo>
                <a:lnTo>
                  <a:pt x="867791" y="0"/>
                </a:lnTo>
                <a:lnTo>
                  <a:pt x="0" y="5285105"/>
                </a:lnTo>
                <a:lnTo>
                  <a:pt x="247497" y="5327904"/>
                </a:lnTo>
                <a:lnTo>
                  <a:pt x="1121664" y="0"/>
                </a:lnTo>
                <a:close/>
              </a:path>
            </a:pathLst>
          </a:custGeom>
          <a:solidFill>
            <a:srgbClr val="4F81BC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49"/>
          <p:cNvSpPr/>
          <p:nvPr/>
        </p:nvSpPr>
        <p:spPr>
          <a:xfrm>
            <a:off x="150876" y="0"/>
            <a:ext cx="1115695" cy="5276215"/>
          </a:xfrm>
          <a:custGeom>
            <a:rect b="b" l="l" r="r" t="t"/>
            <a:pathLst>
              <a:path extrusionOk="0" h="5276215" w="1115695">
                <a:moveTo>
                  <a:pt x="1115568" y="0"/>
                </a:moveTo>
                <a:lnTo>
                  <a:pt x="863612" y="0"/>
                </a:lnTo>
                <a:lnTo>
                  <a:pt x="0" y="5237988"/>
                </a:lnTo>
                <a:lnTo>
                  <a:pt x="248780" y="5276088"/>
                </a:lnTo>
                <a:lnTo>
                  <a:pt x="1115568" y="0"/>
                </a:lnTo>
                <a:close/>
              </a:path>
            </a:pathLst>
          </a:custGeom>
          <a:solidFill>
            <a:srgbClr val="58585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49"/>
          <p:cNvSpPr/>
          <p:nvPr/>
        </p:nvSpPr>
        <p:spPr>
          <a:xfrm>
            <a:off x="150876" y="5237988"/>
            <a:ext cx="1226820" cy="1618615"/>
          </a:xfrm>
          <a:custGeom>
            <a:rect b="b" l="l" r="r" t="t"/>
            <a:pathLst>
              <a:path extrusionOk="0" h="1618615" w="1226820">
                <a:moveTo>
                  <a:pt x="0" y="0"/>
                </a:moveTo>
                <a:lnTo>
                  <a:pt x="1172972" y="1618487"/>
                </a:lnTo>
                <a:lnTo>
                  <a:pt x="1226820" y="1618487"/>
                </a:lnTo>
                <a:lnTo>
                  <a:pt x="0" y="0"/>
                </a:lnTo>
                <a:close/>
              </a:path>
            </a:pathLst>
          </a:custGeom>
          <a:solidFill>
            <a:srgbClr val="252525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49"/>
          <p:cNvSpPr/>
          <p:nvPr/>
        </p:nvSpPr>
        <p:spPr>
          <a:xfrm>
            <a:off x="457200" y="5291328"/>
            <a:ext cx="1495425" cy="1565275"/>
          </a:xfrm>
          <a:custGeom>
            <a:rect b="b" l="l" r="r" t="t"/>
            <a:pathLst>
              <a:path extrusionOk="0" h="1565275" w="1495425">
                <a:moveTo>
                  <a:pt x="0" y="0"/>
                </a:moveTo>
                <a:lnTo>
                  <a:pt x="1442720" y="1565148"/>
                </a:lnTo>
                <a:lnTo>
                  <a:pt x="1495044" y="1565148"/>
                </a:lnTo>
                <a:lnTo>
                  <a:pt x="0" y="0"/>
                </a:lnTo>
                <a:close/>
              </a:path>
            </a:pathLst>
          </a:custGeom>
          <a:solidFill>
            <a:srgbClr val="24406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15;p49"/>
          <p:cNvSpPr/>
          <p:nvPr/>
        </p:nvSpPr>
        <p:spPr>
          <a:xfrm>
            <a:off x="457200" y="5286755"/>
            <a:ext cx="2129155" cy="1569720"/>
          </a:xfrm>
          <a:custGeom>
            <a:rect b="b" l="l" r="r" t="t"/>
            <a:pathLst>
              <a:path extrusionOk="0" h="1569720" w="2129155">
                <a:moveTo>
                  <a:pt x="0" y="0"/>
                </a:moveTo>
                <a:lnTo>
                  <a:pt x="0" y="4699"/>
                </a:lnTo>
                <a:lnTo>
                  <a:pt x="1494408" y="1569719"/>
                </a:lnTo>
                <a:lnTo>
                  <a:pt x="2129028" y="1569719"/>
                </a:lnTo>
                <a:lnTo>
                  <a:pt x="247484" y="42799"/>
                </a:lnTo>
                <a:lnTo>
                  <a:pt x="0" y="0"/>
                </a:lnTo>
                <a:close/>
              </a:path>
            </a:pathLst>
          </a:custGeom>
          <a:solidFill>
            <a:srgbClr val="375F9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49"/>
          <p:cNvSpPr/>
          <p:nvPr/>
        </p:nvSpPr>
        <p:spPr>
          <a:xfrm>
            <a:off x="150876" y="5237988"/>
            <a:ext cx="1694814" cy="1618615"/>
          </a:xfrm>
          <a:custGeom>
            <a:rect b="b" l="l" r="r" t="t"/>
            <a:pathLst>
              <a:path extrusionOk="0" h="1618615" w="1694814">
                <a:moveTo>
                  <a:pt x="0" y="0"/>
                </a:moveTo>
                <a:lnTo>
                  <a:pt x="1228217" y="1618487"/>
                </a:lnTo>
                <a:lnTo>
                  <a:pt x="1694688" y="1618487"/>
                </a:lnTo>
                <a:lnTo>
                  <a:pt x="291973" y="95250"/>
                </a:lnTo>
                <a:lnTo>
                  <a:pt x="244360" y="42799"/>
                </a:lnTo>
                <a:lnTo>
                  <a:pt x="249123" y="42799"/>
                </a:lnTo>
                <a:lnTo>
                  <a:pt x="249123" y="38100"/>
                </a:lnTo>
                <a:lnTo>
                  <a:pt x="24436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49"/>
          <p:cNvSpPr txBox="1"/>
          <p:nvPr>
            <p:ph type="title"/>
          </p:nvPr>
        </p:nvSpPr>
        <p:spPr>
          <a:xfrm>
            <a:off x="4168266" y="2146554"/>
            <a:ext cx="3855466" cy="6965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rgbClr val="EB8F2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8" name="Google Shape;18;p49"/>
          <p:cNvSpPr txBox="1"/>
          <p:nvPr>
            <p:ph idx="1" type="body"/>
          </p:nvPr>
        </p:nvSpPr>
        <p:spPr>
          <a:xfrm>
            <a:off x="814832" y="1452118"/>
            <a:ext cx="10562335" cy="3500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" name="Google Shape;19;p49"/>
          <p:cNvSpPr txBox="1"/>
          <p:nvPr>
            <p:ph idx="11" type="ftr"/>
          </p:nvPr>
        </p:nvSpPr>
        <p:spPr>
          <a:xfrm>
            <a:off x="9607042" y="6629327"/>
            <a:ext cx="2420620" cy="1784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12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" name="Google Shape;20;p49"/>
          <p:cNvSpPr txBox="1"/>
          <p:nvPr>
            <p:ph idx="10" type="dt"/>
          </p:nvPr>
        </p:nvSpPr>
        <p:spPr>
          <a:xfrm>
            <a:off x="5964682" y="6600825"/>
            <a:ext cx="95885" cy="1657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1100">
                <a:solidFill>
                  <a:srgbClr val="E7897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49"/>
          <p:cNvSpPr txBox="1"/>
          <p:nvPr>
            <p:ph idx="12" type="sldNum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 u="non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9.png"/><Relationship Id="rId4" Type="http://schemas.openxmlformats.org/officeDocument/2006/relationships/image" Target="../media/image7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5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2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9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9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6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0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3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8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2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7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4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jp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20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27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21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25.jp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3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1"/>
          <p:cNvGrpSpPr/>
          <p:nvPr/>
        </p:nvGrpSpPr>
        <p:grpSpPr>
          <a:xfrm>
            <a:off x="545591" y="0"/>
            <a:ext cx="5014088" cy="6856729"/>
            <a:chOff x="545591" y="0"/>
            <a:chExt cx="5014088" cy="6856729"/>
          </a:xfrm>
        </p:grpSpPr>
        <p:sp>
          <p:nvSpPr>
            <p:cNvPr id="55" name="Google Shape;55;p1"/>
            <p:cNvSpPr/>
            <p:nvPr/>
          </p:nvSpPr>
          <p:spPr>
            <a:xfrm>
              <a:off x="984504" y="0"/>
              <a:ext cx="1061085" cy="2776855"/>
            </a:xfrm>
            <a:custGeom>
              <a:rect b="b" l="l" r="r" t="t"/>
              <a:pathLst>
                <a:path extrusionOk="0" h="2776855" w="1061085">
                  <a:moveTo>
                    <a:pt x="1061068" y="0"/>
                  </a:moveTo>
                  <a:lnTo>
                    <a:pt x="680577" y="0"/>
                  </a:lnTo>
                  <a:lnTo>
                    <a:pt x="0" y="2686304"/>
                  </a:lnTo>
                  <a:lnTo>
                    <a:pt x="356743" y="2776728"/>
                  </a:lnTo>
                  <a:lnTo>
                    <a:pt x="1061068" y="0"/>
                  </a:lnTo>
                  <a:close/>
                </a:path>
              </a:pathLst>
            </a:custGeom>
            <a:solidFill>
              <a:srgbClr val="4F81BC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56;p1"/>
            <p:cNvSpPr/>
            <p:nvPr/>
          </p:nvSpPr>
          <p:spPr>
            <a:xfrm>
              <a:off x="545591" y="0"/>
              <a:ext cx="1033780" cy="2667000"/>
            </a:xfrm>
            <a:custGeom>
              <a:rect b="b" l="l" r="r" t="t"/>
              <a:pathLst>
                <a:path extrusionOk="0" h="2667000" w="1033780">
                  <a:moveTo>
                    <a:pt x="1033636" y="0"/>
                  </a:moveTo>
                  <a:lnTo>
                    <a:pt x="651141" y="0"/>
                  </a:lnTo>
                  <a:lnTo>
                    <a:pt x="0" y="2576576"/>
                  </a:lnTo>
                  <a:lnTo>
                    <a:pt x="347573" y="2662301"/>
                  </a:lnTo>
                  <a:lnTo>
                    <a:pt x="357098" y="2667000"/>
                  </a:lnTo>
                  <a:lnTo>
                    <a:pt x="1033636" y="0"/>
                  </a:lnTo>
                  <a:close/>
                </a:path>
              </a:pathLst>
            </a:custGeom>
            <a:solidFill>
              <a:srgbClr val="585858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57;p1"/>
            <p:cNvSpPr/>
            <p:nvPr/>
          </p:nvSpPr>
          <p:spPr>
            <a:xfrm>
              <a:off x="545591" y="2583179"/>
              <a:ext cx="2693035" cy="4273550"/>
            </a:xfrm>
            <a:custGeom>
              <a:rect b="b" l="l" r="r" t="t"/>
              <a:pathLst>
                <a:path extrusionOk="0" h="4273550" w="2693035">
                  <a:moveTo>
                    <a:pt x="0" y="0"/>
                  </a:moveTo>
                  <a:lnTo>
                    <a:pt x="2573909" y="4273296"/>
                  </a:lnTo>
                  <a:lnTo>
                    <a:pt x="2692908" y="42732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58;p1"/>
            <p:cNvSpPr/>
            <p:nvPr/>
          </p:nvSpPr>
          <p:spPr>
            <a:xfrm>
              <a:off x="989075" y="2692907"/>
              <a:ext cx="3331845" cy="4163695"/>
            </a:xfrm>
            <a:custGeom>
              <a:rect b="b" l="l" r="r" t="t"/>
              <a:pathLst>
                <a:path extrusionOk="0" h="4163695" w="3331845">
                  <a:moveTo>
                    <a:pt x="0" y="0"/>
                  </a:moveTo>
                  <a:lnTo>
                    <a:pt x="3207639" y="4163567"/>
                  </a:lnTo>
                  <a:lnTo>
                    <a:pt x="3331464" y="41635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4406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59;p1"/>
            <p:cNvSpPr/>
            <p:nvPr/>
          </p:nvSpPr>
          <p:spPr>
            <a:xfrm>
              <a:off x="984504" y="2688335"/>
              <a:ext cx="4575175" cy="4168140"/>
            </a:xfrm>
            <a:custGeom>
              <a:rect b="b" l="l" r="r" t="t"/>
              <a:pathLst>
                <a:path extrusionOk="0" h="4168140" w="4575175">
                  <a:moveTo>
                    <a:pt x="0" y="0"/>
                  </a:moveTo>
                  <a:lnTo>
                    <a:pt x="4762" y="4699"/>
                  </a:lnTo>
                  <a:lnTo>
                    <a:pt x="3335655" y="4168140"/>
                  </a:lnTo>
                  <a:lnTo>
                    <a:pt x="4575048" y="4168140"/>
                  </a:lnTo>
                  <a:lnTo>
                    <a:pt x="356997" y="904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75F92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60;p1"/>
            <p:cNvSpPr/>
            <p:nvPr/>
          </p:nvSpPr>
          <p:spPr>
            <a:xfrm>
              <a:off x="545591" y="2578607"/>
              <a:ext cx="3584575" cy="4277995"/>
            </a:xfrm>
            <a:custGeom>
              <a:rect b="b" l="l" r="r" t="t"/>
              <a:pathLst>
                <a:path extrusionOk="0" h="4277995" w="3584575">
                  <a:moveTo>
                    <a:pt x="0" y="0"/>
                  </a:moveTo>
                  <a:lnTo>
                    <a:pt x="0" y="4699"/>
                  </a:lnTo>
                  <a:lnTo>
                    <a:pt x="2693924" y="4277867"/>
                  </a:lnTo>
                  <a:lnTo>
                    <a:pt x="3584448" y="4277867"/>
                  </a:lnTo>
                  <a:lnTo>
                    <a:pt x="419087" y="176149"/>
                  </a:lnTo>
                  <a:lnTo>
                    <a:pt x="361937" y="95250"/>
                  </a:lnTo>
                  <a:lnTo>
                    <a:pt x="357174" y="904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1" name="Google Shape;61;p1"/>
          <p:cNvSpPr txBox="1"/>
          <p:nvPr>
            <p:ph type="title"/>
          </p:nvPr>
        </p:nvSpPr>
        <p:spPr>
          <a:xfrm>
            <a:off x="2819400" y="850525"/>
            <a:ext cx="7396480" cy="36753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0357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/>
              <a:t>Authentication Methods</a:t>
            </a:r>
            <a:endParaRPr sz="8000"/>
          </a:p>
          <a:p>
            <a:pPr indent="0" lvl="0" marL="3860800" rtl="0" algn="l">
              <a:lnSpc>
                <a:spcPct val="100000"/>
              </a:lnSpc>
              <a:spcBef>
                <a:spcPts val="143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</p:txBody>
      </p:sp>
      <p:sp>
        <p:nvSpPr>
          <p:cNvPr id="62" name="Google Shape;62;p1"/>
          <p:cNvSpPr txBox="1"/>
          <p:nvPr>
            <p:ph idx="10" type="dt"/>
          </p:nvPr>
        </p:nvSpPr>
        <p:spPr>
          <a:xfrm>
            <a:off x="5964682" y="6600825"/>
            <a:ext cx="95885" cy="1657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12700" rtl="0" algn="l">
              <a:lnSpc>
                <a:spcPct val="10363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0"/>
          <p:cNvSpPr txBox="1"/>
          <p:nvPr>
            <p:ph type="title"/>
          </p:nvPr>
        </p:nvSpPr>
        <p:spPr>
          <a:xfrm>
            <a:off x="3053332" y="563702"/>
            <a:ext cx="7386067" cy="6905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Types of Authentication </a:t>
            </a:r>
            <a:endParaRPr/>
          </a:p>
        </p:txBody>
      </p:sp>
      <p:sp>
        <p:nvSpPr>
          <p:cNvPr id="118" name="Google Shape;118;p10"/>
          <p:cNvSpPr txBox="1"/>
          <p:nvPr/>
        </p:nvSpPr>
        <p:spPr>
          <a:xfrm>
            <a:off x="1447800" y="1600200"/>
            <a:ext cx="5943600" cy="42562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1425">
            <a:spAutoFit/>
          </a:bodyPr>
          <a:lstStyle/>
          <a:p>
            <a:pPr indent="-285750" lvl="2" marL="1212215" marR="5080" rtl="0" algn="just">
              <a:lnSpc>
                <a:spcPct val="100400"/>
              </a:lnSpc>
              <a:spcBef>
                <a:spcPts val="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Password Based Authentication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Choosing a password</a:t>
            </a:r>
            <a:endParaRPr/>
          </a:p>
          <a:p>
            <a:pPr indent="-285750" lvl="4" marL="21266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User Created</a:t>
            </a:r>
            <a:endParaRPr/>
          </a:p>
          <a:p>
            <a:pPr indent="-285750" lvl="4" marL="21266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System generated </a:t>
            </a:r>
            <a:endParaRPr/>
          </a:p>
          <a:p>
            <a:pPr indent="-47626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2" marL="926464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1" marL="7550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0" marL="297815" marR="721995" rtl="0" algn="just">
              <a:lnSpc>
                <a:spcPct val="100400"/>
              </a:lnSpc>
              <a:spcBef>
                <a:spcPts val="107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sz="2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19" name="Google Shape;119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6990734" y="2190134"/>
            <a:ext cx="5678132" cy="365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1"/>
          <p:cNvSpPr txBox="1"/>
          <p:nvPr>
            <p:ph type="title"/>
          </p:nvPr>
        </p:nvSpPr>
        <p:spPr>
          <a:xfrm>
            <a:off x="3053332" y="563702"/>
            <a:ext cx="7386067" cy="6905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Types of Authentication </a:t>
            </a:r>
            <a:endParaRPr/>
          </a:p>
        </p:txBody>
      </p:sp>
      <p:pic>
        <p:nvPicPr>
          <p:cNvPr id="125" name="Google Shape;125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20000" y="1355148"/>
            <a:ext cx="3849680" cy="5495925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1"/>
          <p:cNvSpPr txBox="1"/>
          <p:nvPr/>
        </p:nvSpPr>
        <p:spPr>
          <a:xfrm>
            <a:off x="1447800" y="1600200"/>
            <a:ext cx="5943600" cy="3843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1425">
            <a:spAutoFit/>
          </a:bodyPr>
          <a:lstStyle/>
          <a:p>
            <a:pPr indent="-285750" lvl="2" marL="1212215" marR="5080" rtl="0" algn="just">
              <a:lnSpc>
                <a:spcPct val="100400"/>
              </a:lnSpc>
              <a:spcBef>
                <a:spcPts val="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Storing Passwords on System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Sign-up process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Verification process</a:t>
            </a:r>
            <a:endParaRPr/>
          </a:p>
          <a:p>
            <a:pPr indent="-47626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2" marL="926464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1" marL="7550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0" marL="297815" marR="721995" rtl="0" algn="just">
              <a:lnSpc>
                <a:spcPct val="100400"/>
              </a:lnSpc>
              <a:spcBef>
                <a:spcPts val="107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sz="2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77000" y="1122828"/>
            <a:ext cx="5550717" cy="5354172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12"/>
          <p:cNvSpPr txBox="1"/>
          <p:nvPr/>
        </p:nvSpPr>
        <p:spPr>
          <a:xfrm>
            <a:off x="533400" y="1447800"/>
            <a:ext cx="5943600" cy="3843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1425">
            <a:spAutoFit/>
          </a:bodyPr>
          <a:lstStyle/>
          <a:p>
            <a:pPr indent="-285750" lvl="2" marL="1212215" marR="5080" rtl="0" algn="just">
              <a:lnSpc>
                <a:spcPct val="100400"/>
              </a:lnSpc>
              <a:spcBef>
                <a:spcPts val="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Storing Passwords on System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Sign-up process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Verification process</a:t>
            </a:r>
            <a:endParaRPr/>
          </a:p>
          <a:p>
            <a:pPr indent="-47626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2" marL="926464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1" marL="7550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0" marL="297815" marR="721995" rtl="0" algn="just">
              <a:lnSpc>
                <a:spcPct val="100400"/>
              </a:lnSpc>
              <a:spcBef>
                <a:spcPts val="107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sz="2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34" name="Google Shape;134;p12"/>
          <p:cNvSpPr txBox="1"/>
          <p:nvPr>
            <p:ph type="title"/>
          </p:nvPr>
        </p:nvSpPr>
        <p:spPr>
          <a:xfrm>
            <a:off x="2514600" y="432254"/>
            <a:ext cx="7386067" cy="6905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Types of Authentication 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3"/>
          <p:cNvSpPr txBox="1"/>
          <p:nvPr>
            <p:ph type="title"/>
          </p:nvPr>
        </p:nvSpPr>
        <p:spPr>
          <a:xfrm>
            <a:off x="1752600" y="457200"/>
            <a:ext cx="10439400" cy="5674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Attacks on Password Based Authentication</a:t>
            </a:r>
            <a:endParaRPr sz="3600"/>
          </a:p>
        </p:txBody>
      </p:sp>
      <p:pic>
        <p:nvPicPr>
          <p:cNvPr id="140" name="Google Shape;140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38600" y="1295400"/>
            <a:ext cx="4914393" cy="54613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4"/>
          <p:cNvSpPr txBox="1"/>
          <p:nvPr>
            <p:ph type="title"/>
          </p:nvPr>
        </p:nvSpPr>
        <p:spPr>
          <a:xfrm>
            <a:off x="1752600" y="457200"/>
            <a:ext cx="10439400" cy="5674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Attacks on Password Based Authentication</a:t>
            </a:r>
            <a:endParaRPr sz="3600"/>
          </a:p>
        </p:txBody>
      </p:sp>
      <p:sp>
        <p:nvSpPr>
          <p:cNvPr id="146" name="Google Shape;146;p14"/>
          <p:cNvSpPr txBox="1"/>
          <p:nvPr/>
        </p:nvSpPr>
        <p:spPr>
          <a:xfrm>
            <a:off x="1584402" y="1024675"/>
            <a:ext cx="10439400" cy="62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1425">
            <a:spAutoFit/>
          </a:bodyPr>
          <a:lstStyle/>
          <a:p>
            <a:pPr indent="-285750" lvl="2" marL="1212215" marR="5080" rtl="0" algn="just">
              <a:lnSpc>
                <a:spcPct val="100400"/>
              </a:lnSpc>
              <a:spcBef>
                <a:spcPts val="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Errors and Mistakes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462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Choosing a weak password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462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Writing down/ sharing with others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462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Transferring/ storing in a clear text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462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Using same password for multiple accounts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462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Choosing common passwords</a:t>
            </a:r>
            <a:endParaRPr b="0" i="0" sz="24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1828800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85750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Protection Mechanism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462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Avoid common pitfalls and adhere to the password selection and usage guidelines.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462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Use two-factor authentication </a:t>
            </a:r>
            <a:endParaRPr/>
          </a:p>
          <a:p>
            <a:pPr indent="0" lvl="0" marL="250188" marR="721995" rtl="0" algn="just">
              <a:lnSpc>
                <a:spcPct val="100400"/>
              </a:lnSpc>
              <a:spcBef>
                <a:spcPts val="107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sz="2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type="title"/>
          </p:nvPr>
        </p:nvSpPr>
        <p:spPr>
          <a:xfrm>
            <a:off x="1752600" y="457200"/>
            <a:ext cx="10439400" cy="5674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Attacks on Password Based Authentication</a:t>
            </a:r>
            <a:endParaRPr sz="3600"/>
          </a:p>
        </p:txBody>
      </p:sp>
      <p:sp>
        <p:nvSpPr>
          <p:cNvPr id="152" name="Google Shape;152;p15"/>
          <p:cNvSpPr txBox="1"/>
          <p:nvPr/>
        </p:nvSpPr>
        <p:spPr>
          <a:xfrm>
            <a:off x="1295400" y="1600200"/>
            <a:ext cx="10328700" cy="6932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1425">
            <a:spAutoFit/>
          </a:bodyPr>
          <a:lstStyle/>
          <a:p>
            <a:pPr indent="-285750" lvl="2" marL="1212215" marR="5080" rtl="0" algn="just">
              <a:lnSpc>
                <a:spcPct val="100400"/>
              </a:lnSpc>
              <a:spcBef>
                <a:spcPts val="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Social Engineering (users are sometimes tricked to..)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462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Reveal the current password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462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Reset the password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462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Ask to install software that could read/ send passwords</a:t>
            </a:r>
            <a:endParaRPr/>
          </a:p>
          <a:p>
            <a:pPr indent="0" lvl="3" marL="138366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85750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Protection Mechanism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462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Periodic user education and training on social engineering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462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Make users aware about the social engineering attacks</a:t>
            </a:r>
            <a:endParaRPr/>
          </a:p>
          <a:p>
            <a:pPr indent="-47626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2" marL="926464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1" marL="7550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0" marL="297815" marR="721995" rtl="0" algn="just">
              <a:lnSpc>
                <a:spcPct val="100400"/>
              </a:lnSpc>
              <a:spcBef>
                <a:spcPts val="107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sz="2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752600" y="457200"/>
            <a:ext cx="10439400" cy="5674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Attacks on Password Based Authentication</a:t>
            </a:r>
            <a:endParaRPr sz="3600"/>
          </a:p>
        </p:txBody>
      </p:sp>
      <p:sp>
        <p:nvSpPr>
          <p:cNvPr id="158" name="Google Shape;158;p16"/>
          <p:cNvSpPr txBox="1"/>
          <p:nvPr/>
        </p:nvSpPr>
        <p:spPr>
          <a:xfrm>
            <a:off x="1371600" y="1600200"/>
            <a:ext cx="9175115" cy="50206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1425">
            <a:spAutoFit/>
          </a:bodyPr>
          <a:lstStyle/>
          <a:p>
            <a:pPr indent="-285750" lvl="2" marL="1212215" marR="5080" rtl="0" algn="just">
              <a:lnSpc>
                <a:spcPct val="100400"/>
              </a:lnSpc>
              <a:spcBef>
                <a:spcPts val="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Password Sniffing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462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Passwords transferred without </a:t>
            </a:r>
            <a:endParaRPr/>
          </a:p>
          <a:p>
            <a:pPr indent="0" lvl="3" marL="138366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	encryption are prone to sniffing </a:t>
            </a:r>
            <a:endParaRPr/>
          </a:p>
          <a:p>
            <a:pPr indent="-342900" lvl="3" marL="172656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462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Network sniffing </a:t>
            </a:r>
            <a:endParaRPr/>
          </a:p>
          <a:p>
            <a:pPr indent="-29309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4038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85750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Protection Mechanism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Encryption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Use secure protocols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Isolate and segment networks</a:t>
            </a:r>
            <a:endParaRPr/>
          </a:p>
          <a:p>
            <a:pPr indent="-47626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1" marL="7550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0" marL="297815" marR="721995" rtl="0" algn="just">
              <a:lnSpc>
                <a:spcPct val="100400"/>
              </a:lnSpc>
              <a:spcBef>
                <a:spcPts val="107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sz="2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59" name="Google Shape;159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01000" y="1371600"/>
            <a:ext cx="3671603" cy="525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7"/>
          <p:cNvSpPr txBox="1"/>
          <p:nvPr>
            <p:ph type="title"/>
          </p:nvPr>
        </p:nvSpPr>
        <p:spPr>
          <a:xfrm>
            <a:off x="1752600" y="457200"/>
            <a:ext cx="10439400" cy="5674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Attacks on Password Based Authentication</a:t>
            </a:r>
            <a:endParaRPr sz="3600"/>
          </a:p>
        </p:txBody>
      </p:sp>
      <p:sp>
        <p:nvSpPr>
          <p:cNvPr id="165" name="Google Shape;165;p17"/>
          <p:cNvSpPr txBox="1"/>
          <p:nvPr/>
        </p:nvSpPr>
        <p:spPr>
          <a:xfrm>
            <a:off x="1295400" y="1447800"/>
            <a:ext cx="8946515" cy="41819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1425">
            <a:spAutoFit/>
          </a:bodyPr>
          <a:lstStyle/>
          <a:p>
            <a:pPr indent="-285750" lvl="2" marL="1212215" marR="5080" rtl="0" algn="just">
              <a:lnSpc>
                <a:spcPct val="100400"/>
              </a:lnSpc>
              <a:spcBef>
                <a:spcPts val="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Keylogging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462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Key loggers or simply keystroke loggers are malware programs that capture keystrokes on the keyboard.</a:t>
            </a:r>
            <a:endParaRPr/>
          </a:p>
          <a:p>
            <a:pPr indent="0" lvl="3" marL="138366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2" marL="926464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1" marL="7550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0" marL="297815" marR="721995" rtl="0" algn="just">
              <a:lnSpc>
                <a:spcPct val="100400"/>
              </a:lnSpc>
              <a:spcBef>
                <a:spcPts val="107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sz="2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66" name="Google Shape;166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09800" y="3124200"/>
            <a:ext cx="9109364" cy="27449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8"/>
          <p:cNvSpPr txBox="1"/>
          <p:nvPr>
            <p:ph type="title"/>
          </p:nvPr>
        </p:nvSpPr>
        <p:spPr>
          <a:xfrm>
            <a:off x="1971800" y="0"/>
            <a:ext cx="10439400" cy="5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Attacks on Password Based Authentication</a:t>
            </a:r>
            <a:endParaRPr sz="3600"/>
          </a:p>
        </p:txBody>
      </p:sp>
      <p:sp>
        <p:nvSpPr>
          <p:cNvPr id="172" name="Google Shape;172;p18"/>
          <p:cNvSpPr txBox="1"/>
          <p:nvPr/>
        </p:nvSpPr>
        <p:spPr>
          <a:xfrm>
            <a:off x="1530275" y="567600"/>
            <a:ext cx="10210800" cy="91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1425">
            <a:spAutoFit/>
          </a:bodyPr>
          <a:lstStyle/>
          <a:p>
            <a:pPr indent="-285750" lvl="2" marL="1212215" marR="5080" rtl="0" algn="just">
              <a:lnSpc>
                <a:spcPct val="100400"/>
              </a:lnSpc>
              <a:spcBef>
                <a:spcPts val="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Keylogging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462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Key loggers or simply keystroke loggers are malware programs that capture keystrokes on the keyboard.</a:t>
            </a:r>
            <a:endParaRPr/>
          </a:p>
          <a:p>
            <a:pPr indent="0" lvl="3" marL="138366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85750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Protection Mechanism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462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Use anti-malware programs to scan 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462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Set multi-factor authentication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462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Use virtual keyboard especially when dealing with financial related logins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462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Regularly check installed program inventory 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462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Regularly check the services running on your system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462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Physically inspect system wires and attachments</a:t>
            </a:r>
            <a:endParaRPr b="0" i="0" sz="24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2" marL="926464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1" marL="7550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0" marL="297815" marR="721995" rtl="0" algn="just">
              <a:lnSpc>
                <a:spcPct val="100400"/>
              </a:lnSpc>
              <a:spcBef>
                <a:spcPts val="107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sz="2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9"/>
          <p:cNvSpPr txBox="1"/>
          <p:nvPr>
            <p:ph type="title"/>
          </p:nvPr>
        </p:nvSpPr>
        <p:spPr>
          <a:xfrm>
            <a:off x="1752600" y="457200"/>
            <a:ext cx="10439400" cy="5674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Attacks on Password Based Authentication</a:t>
            </a:r>
            <a:endParaRPr sz="3600"/>
          </a:p>
        </p:txBody>
      </p:sp>
      <p:sp>
        <p:nvSpPr>
          <p:cNvPr id="178" name="Google Shape;178;p19"/>
          <p:cNvSpPr txBox="1"/>
          <p:nvPr/>
        </p:nvSpPr>
        <p:spPr>
          <a:xfrm>
            <a:off x="1473775" y="1153650"/>
            <a:ext cx="10134600" cy="81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1425">
            <a:spAutoFit/>
          </a:bodyPr>
          <a:lstStyle/>
          <a:p>
            <a:pPr indent="-285750" lvl="2" marL="1212215" marR="5080" rtl="0" algn="just">
              <a:lnSpc>
                <a:spcPct val="100400"/>
              </a:lnSpc>
              <a:spcBef>
                <a:spcPts val="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Brute Force Attack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462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Is performed using tools that cycle through various combinations of characters until a successful combination of characters is found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462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Some tools : brutus, rainbow crack, Cain and Abel</a:t>
            </a:r>
            <a:endParaRPr/>
          </a:p>
          <a:p>
            <a:pPr indent="0" lvl="3" marL="138366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85750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Protection Mechanism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462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Use lengthy and complex passwords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462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Introduce a time delay after a certain no of failed logins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462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Send login notification via mail or sms</a:t>
            </a:r>
            <a:endParaRPr b="0" i="0" sz="24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462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Protect the password hash storage files</a:t>
            </a:r>
            <a:endParaRPr/>
          </a:p>
          <a:p>
            <a:pPr indent="-47626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2" marL="926464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1" marL="7550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0" marL="297815" marR="721995" rtl="0" algn="just">
              <a:lnSpc>
                <a:spcPct val="100400"/>
              </a:lnSpc>
              <a:spcBef>
                <a:spcPts val="107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sz="2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"/>
          <p:cNvSpPr txBox="1"/>
          <p:nvPr>
            <p:ph type="title"/>
          </p:nvPr>
        </p:nvSpPr>
        <p:spPr>
          <a:xfrm>
            <a:off x="3053333" y="563702"/>
            <a:ext cx="6513830" cy="6972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Authentication Process</a:t>
            </a:r>
            <a:endParaRPr/>
          </a:p>
        </p:txBody>
      </p:sp>
      <p:sp>
        <p:nvSpPr>
          <p:cNvPr id="68" name="Google Shape;68;p2"/>
          <p:cNvSpPr txBox="1"/>
          <p:nvPr/>
        </p:nvSpPr>
        <p:spPr>
          <a:xfrm>
            <a:off x="1781301" y="1633169"/>
            <a:ext cx="8946515" cy="343042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1425">
            <a:spAutoFit/>
          </a:bodyPr>
          <a:lstStyle/>
          <a:p>
            <a:pPr indent="-285750" lvl="0" marL="297815" marR="5080" rtl="0" algn="just">
              <a:lnSpc>
                <a:spcPct val="100400"/>
              </a:lnSpc>
              <a:spcBef>
                <a:spcPts val="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lang="en-US" sz="2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Introductory Concepts</a:t>
            </a:r>
            <a:endParaRPr/>
          </a:p>
          <a:p>
            <a:pPr indent="-285750" lvl="1" marL="7550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Identification</a:t>
            </a:r>
            <a:endParaRPr/>
          </a:p>
          <a:p>
            <a:pPr indent="-285750" lvl="1" marL="7550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Authentication</a:t>
            </a:r>
            <a:endParaRPr/>
          </a:p>
          <a:p>
            <a:pPr indent="-285750" lvl="1" marL="7550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Authorization</a:t>
            </a:r>
            <a:endParaRPr/>
          </a:p>
          <a:p>
            <a:pPr indent="-285750" lvl="1" marL="7550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Accountability</a:t>
            </a:r>
            <a:endParaRPr/>
          </a:p>
          <a:p>
            <a:pPr indent="-285750" lvl="1" marL="7550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Non repudiation</a:t>
            </a:r>
            <a:endParaRPr/>
          </a:p>
          <a:p>
            <a:pPr indent="-47626" lvl="1" marL="7550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12065" marR="721995" rtl="0" algn="just">
              <a:lnSpc>
                <a:spcPct val="100400"/>
              </a:lnSpc>
              <a:spcBef>
                <a:spcPts val="107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69" name="Google Shape;69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05600" y="1831231"/>
            <a:ext cx="5235767" cy="29111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0"/>
          <p:cNvSpPr txBox="1"/>
          <p:nvPr>
            <p:ph type="title"/>
          </p:nvPr>
        </p:nvSpPr>
        <p:spPr>
          <a:xfrm>
            <a:off x="1752600" y="457200"/>
            <a:ext cx="10439400" cy="5674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Attacks on Password Based Authentication</a:t>
            </a:r>
            <a:endParaRPr sz="3600"/>
          </a:p>
        </p:txBody>
      </p:sp>
      <p:sp>
        <p:nvSpPr>
          <p:cNvPr id="184" name="Google Shape;184;p20"/>
          <p:cNvSpPr txBox="1"/>
          <p:nvPr/>
        </p:nvSpPr>
        <p:spPr>
          <a:xfrm>
            <a:off x="1447800" y="1524000"/>
            <a:ext cx="9143999" cy="488467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1425">
            <a:spAutoFit/>
          </a:bodyPr>
          <a:lstStyle/>
          <a:p>
            <a:pPr indent="-285750" lvl="2" marL="1212215" marR="5080" rtl="0" algn="just">
              <a:lnSpc>
                <a:spcPct val="100400"/>
              </a:lnSpc>
              <a:spcBef>
                <a:spcPts val="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Dictionary Attack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462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Variation of brute force attack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462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Dictionary words and their variations are tried out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462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Dictionary can be in user’s native spoken language / multiple language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462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This may be faster than brute force attack 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462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But all combinations are not tried</a:t>
            </a:r>
            <a:endParaRPr/>
          </a:p>
          <a:p>
            <a:pPr indent="0" lvl="2" marL="926464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1" marL="7550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0" marL="297815" marR="721995" rtl="0" algn="just">
              <a:lnSpc>
                <a:spcPct val="100400"/>
              </a:lnSpc>
              <a:spcBef>
                <a:spcPts val="107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sz="2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1"/>
          <p:cNvSpPr txBox="1"/>
          <p:nvPr>
            <p:ph type="title"/>
          </p:nvPr>
        </p:nvSpPr>
        <p:spPr>
          <a:xfrm>
            <a:off x="1752600" y="457200"/>
            <a:ext cx="10439400" cy="5674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Attacks on Password Based Authentication</a:t>
            </a:r>
            <a:endParaRPr sz="3600"/>
          </a:p>
        </p:txBody>
      </p:sp>
      <p:sp>
        <p:nvSpPr>
          <p:cNvPr id="190" name="Google Shape;190;p21"/>
          <p:cNvSpPr txBox="1"/>
          <p:nvPr/>
        </p:nvSpPr>
        <p:spPr>
          <a:xfrm>
            <a:off x="1295401" y="1219200"/>
            <a:ext cx="5943600" cy="30174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1425">
            <a:spAutoFit/>
          </a:bodyPr>
          <a:lstStyle/>
          <a:p>
            <a:pPr indent="-285750" lvl="2" marL="1212215" marR="5080" rtl="0" algn="just">
              <a:lnSpc>
                <a:spcPct val="100400"/>
              </a:lnSpc>
              <a:spcBef>
                <a:spcPts val="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Dictionary Attack</a:t>
            </a:r>
            <a:endParaRPr/>
          </a:p>
          <a:p>
            <a:pPr indent="-47626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2" marL="926464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1" marL="7550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0" marL="297815" marR="721995" rtl="0" algn="just">
              <a:lnSpc>
                <a:spcPct val="100400"/>
              </a:lnSpc>
              <a:spcBef>
                <a:spcPts val="107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sz="2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91" name="Google Shape;191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90800" y="1717318"/>
            <a:ext cx="8305800" cy="503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2"/>
          <p:cNvSpPr txBox="1"/>
          <p:nvPr>
            <p:ph type="title"/>
          </p:nvPr>
        </p:nvSpPr>
        <p:spPr>
          <a:xfrm>
            <a:off x="1752600" y="457200"/>
            <a:ext cx="10439400" cy="5674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Attacks on Password Based Authentication</a:t>
            </a:r>
            <a:endParaRPr sz="3600"/>
          </a:p>
        </p:txBody>
      </p:sp>
      <p:sp>
        <p:nvSpPr>
          <p:cNvPr id="197" name="Google Shape;197;p22"/>
          <p:cNvSpPr txBox="1"/>
          <p:nvPr/>
        </p:nvSpPr>
        <p:spPr>
          <a:xfrm>
            <a:off x="1295400" y="1295400"/>
            <a:ext cx="9143999" cy="49154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1425">
            <a:spAutoFit/>
          </a:bodyPr>
          <a:lstStyle/>
          <a:p>
            <a:pPr indent="-285750" lvl="2" marL="1212215" marR="5080" rtl="0" algn="just">
              <a:lnSpc>
                <a:spcPct val="100400"/>
              </a:lnSpc>
              <a:spcBef>
                <a:spcPts val="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Dictionary Attack</a:t>
            </a:r>
            <a:endParaRPr/>
          </a:p>
          <a:p>
            <a:pPr indent="-285750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Protection Mechanism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2885"/>
              <a:buFont typeface="Arial"/>
              <a:buChar char="•"/>
            </a:pPr>
            <a:r>
              <a:rPr b="0" i="0" lang="en-US" sz="2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Follow password selection guideline and choose a complex and no-dictionary password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2885"/>
              <a:buFont typeface="Arial"/>
              <a:buChar char="•"/>
            </a:pPr>
            <a:r>
              <a:rPr b="0" i="0" lang="en-US" sz="2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Time delays after certain attempts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2885"/>
              <a:buFont typeface="Arial"/>
              <a:buChar char="•"/>
            </a:pPr>
            <a:r>
              <a:rPr b="0" i="0" lang="en-US" sz="2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Send login notification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2885"/>
              <a:buFont typeface="Arial"/>
              <a:buChar char="•"/>
            </a:pPr>
            <a:r>
              <a:rPr b="0" i="0" lang="en-US" sz="2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Protect the password hash storage files from unauthorized access or download</a:t>
            </a:r>
            <a:endParaRPr b="0" i="0" sz="20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2" marL="926464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1" marL="7550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0" marL="297815" marR="721995" rtl="0" algn="just">
              <a:lnSpc>
                <a:spcPct val="100400"/>
              </a:lnSpc>
              <a:spcBef>
                <a:spcPts val="107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sz="2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3"/>
          <p:cNvSpPr txBox="1"/>
          <p:nvPr>
            <p:ph type="title"/>
          </p:nvPr>
        </p:nvSpPr>
        <p:spPr>
          <a:xfrm>
            <a:off x="1752600" y="457200"/>
            <a:ext cx="10439400" cy="5674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Attacks on Password Based Authentication</a:t>
            </a:r>
            <a:endParaRPr sz="3600"/>
          </a:p>
        </p:txBody>
      </p:sp>
      <p:sp>
        <p:nvSpPr>
          <p:cNvPr id="203" name="Google Shape;203;p23"/>
          <p:cNvSpPr txBox="1"/>
          <p:nvPr/>
        </p:nvSpPr>
        <p:spPr>
          <a:xfrm>
            <a:off x="1346475" y="1024675"/>
            <a:ext cx="8946600" cy="461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1425">
            <a:spAutoFit/>
          </a:bodyPr>
          <a:lstStyle/>
          <a:p>
            <a:pPr indent="-285750" lvl="2" marL="1212215" marR="5080" rtl="0" algn="just">
              <a:lnSpc>
                <a:spcPct val="100400"/>
              </a:lnSpc>
              <a:spcBef>
                <a:spcPts val="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Rainbow Tables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This consists of passwords in the hash format</a:t>
            </a:r>
            <a:endParaRPr/>
          </a:p>
          <a:p>
            <a:pPr indent="-47626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2" marL="926464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1" marL="7550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0" marL="297815" marR="721995" rtl="0" algn="just">
              <a:lnSpc>
                <a:spcPct val="100400"/>
              </a:lnSpc>
              <a:spcBef>
                <a:spcPts val="107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sz="2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204" name="Google Shape;204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79150" y="2200275"/>
            <a:ext cx="6327150" cy="4531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4"/>
          <p:cNvSpPr txBox="1"/>
          <p:nvPr>
            <p:ph type="title"/>
          </p:nvPr>
        </p:nvSpPr>
        <p:spPr>
          <a:xfrm>
            <a:off x="1752600" y="457200"/>
            <a:ext cx="10439400" cy="5674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Attacks on Password Based Authentication</a:t>
            </a:r>
            <a:endParaRPr sz="3600"/>
          </a:p>
        </p:txBody>
      </p:sp>
      <p:sp>
        <p:nvSpPr>
          <p:cNvPr id="210" name="Google Shape;210;p24"/>
          <p:cNvSpPr txBox="1"/>
          <p:nvPr/>
        </p:nvSpPr>
        <p:spPr>
          <a:xfrm>
            <a:off x="1295400" y="1219200"/>
            <a:ext cx="8946515" cy="59259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1425">
            <a:spAutoFit/>
          </a:bodyPr>
          <a:lstStyle/>
          <a:p>
            <a:pPr indent="-285750" lvl="2" marL="1212215" marR="5080" rtl="0" algn="just">
              <a:lnSpc>
                <a:spcPct val="100400"/>
              </a:lnSpc>
              <a:spcBef>
                <a:spcPts val="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Rainbow Tables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This consists of passwords in the hash format</a:t>
            </a:r>
            <a:endParaRPr/>
          </a:p>
          <a:p>
            <a:pPr indent="-47626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85750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Protection Mechanism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2885"/>
              <a:buFont typeface="Arial"/>
              <a:buChar char="•"/>
            </a:pPr>
            <a:r>
              <a:rPr b="0" i="0" lang="en-US" sz="2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Follow password selection guideline and choose a complex and no-dictionary password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2885"/>
              <a:buFont typeface="Arial"/>
              <a:buChar char="•"/>
            </a:pPr>
            <a:r>
              <a:rPr b="0" i="0" lang="en-US" sz="2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Protect the password hash storage files from unauthorized access or download</a:t>
            </a:r>
            <a:endParaRPr/>
          </a:p>
          <a:p>
            <a:pPr indent="-47626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2" marL="926464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1" marL="7550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0" marL="297815" marR="721995" rtl="0" algn="just">
              <a:lnSpc>
                <a:spcPct val="100400"/>
              </a:lnSpc>
              <a:spcBef>
                <a:spcPts val="107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sz="2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5"/>
          <p:cNvSpPr txBox="1"/>
          <p:nvPr>
            <p:ph type="title"/>
          </p:nvPr>
        </p:nvSpPr>
        <p:spPr>
          <a:xfrm>
            <a:off x="1752600" y="457200"/>
            <a:ext cx="10439400" cy="5674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Token Based Authentication</a:t>
            </a:r>
            <a:endParaRPr sz="3600"/>
          </a:p>
        </p:txBody>
      </p:sp>
      <p:sp>
        <p:nvSpPr>
          <p:cNvPr id="216" name="Google Shape;216;p25"/>
          <p:cNvSpPr txBox="1"/>
          <p:nvPr/>
        </p:nvSpPr>
        <p:spPr>
          <a:xfrm>
            <a:off x="1295401" y="1219200"/>
            <a:ext cx="7162800" cy="62876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1425">
            <a:spAutoFit/>
          </a:bodyPr>
          <a:lstStyle/>
          <a:p>
            <a:pPr indent="-285750" lvl="2" marL="1212215" marR="5080" rtl="0" algn="just">
              <a:lnSpc>
                <a:spcPct val="100400"/>
              </a:lnSpc>
              <a:spcBef>
                <a:spcPts val="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Token</a:t>
            </a:r>
            <a:endParaRPr/>
          </a:p>
          <a:p>
            <a:pPr indent="-342900" lvl="2" marL="1270000" marR="5080" rtl="0" algn="l">
              <a:spcBef>
                <a:spcPts val="625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Token device, or password generator, is usually a  handheld device that has an LCD display and possibly a  keypad</a:t>
            </a:r>
            <a:endParaRPr b="0" i="0" sz="2600" u="none" cap="none" strike="noStrike">
              <a:solidFill>
                <a:schemeClr val="dk1"/>
              </a:solidFill>
              <a:latin typeface="Carlito"/>
              <a:ea typeface="Carlito"/>
              <a:cs typeface="Carlito"/>
              <a:sym typeface="Carlito"/>
            </a:endParaRPr>
          </a:p>
          <a:p>
            <a:pPr indent="0" lvl="0" marL="469900" marR="0" rtl="0" algn="l">
              <a:lnSpc>
                <a:spcPct val="100000"/>
              </a:lnSpc>
              <a:spcBef>
                <a:spcPts val="555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	–	</a:t>
            </a:r>
            <a:r>
              <a:rPr lang="en-US" sz="2200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Token device is separate from the 		computer the user is attempting to access</a:t>
            </a:r>
            <a:endParaRPr sz="2200">
              <a:solidFill>
                <a:schemeClr val="dk1"/>
              </a:solidFill>
              <a:latin typeface="Carlito"/>
              <a:ea typeface="Carlito"/>
              <a:cs typeface="Carlito"/>
              <a:sym typeface="Carlito"/>
            </a:endParaRPr>
          </a:p>
          <a:p>
            <a:pPr indent="-285750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Based on Authentication Tokens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Synchronous Tokens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Asynchronous Tokens</a:t>
            </a:r>
            <a:endParaRPr/>
          </a:p>
          <a:p>
            <a:pPr indent="-47626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2" marL="926464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1" marL="7550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0" marL="297815" marR="721995" rtl="0" algn="just">
              <a:lnSpc>
                <a:spcPct val="100400"/>
              </a:lnSpc>
              <a:spcBef>
                <a:spcPts val="107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sz="2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217" name="Google Shape;217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62409" y="1239982"/>
            <a:ext cx="3522664" cy="538249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096000" y="4635005"/>
            <a:ext cx="2109399" cy="19874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6"/>
          <p:cNvSpPr txBox="1"/>
          <p:nvPr/>
        </p:nvSpPr>
        <p:spPr>
          <a:xfrm>
            <a:off x="1447800" y="1524000"/>
            <a:ext cx="6476999" cy="63594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1425">
            <a:spAutoFit/>
          </a:bodyPr>
          <a:lstStyle/>
          <a:p>
            <a:pPr indent="-285750" lvl="2" marL="1212215" marR="5080" rtl="0" algn="just">
              <a:lnSpc>
                <a:spcPct val="100400"/>
              </a:lnSpc>
              <a:spcBef>
                <a:spcPts val="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Token</a:t>
            </a:r>
            <a:endParaRPr/>
          </a:p>
          <a:p>
            <a:pPr indent="-342900" lvl="2" marL="1270000" marR="5080" rtl="0" algn="l">
              <a:spcBef>
                <a:spcPts val="625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Token device, or password generator, is usually a  handheld device that has an LCD display and possibly a  keypad</a:t>
            </a:r>
            <a:endParaRPr b="0" i="0" sz="2600" u="none" cap="none" strike="noStrike">
              <a:solidFill>
                <a:schemeClr val="dk1"/>
              </a:solidFill>
              <a:latin typeface="Carlito"/>
              <a:ea typeface="Carlito"/>
              <a:cs typeface="Carlito"/>
              <a:sym typeface="Carlito"/>
            </a:endParaRPr>
          </a:p>
          <a:p>
            <a:pPr indent="-47626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85750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Based on Authentication Tokens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Synchronous Tokens</a:t>
            </a:r>
            <a:endParaRPr/>
          </a:p>
          <a:p>
            <a:pPr indent="-47626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3" marL="138366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4" marL="184086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2" marL="926464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1" marL="7550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0" marL="297815" marR="721995" rtl="0" algn="just">
              <a:lnSpc>
                <a:spcPct val="100400"/>
              </a:lnSpc>
              <a:spcBef>
                <a:spcPts val="107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sz="2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224" name="Google Shape;224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77199" y="2514600"/>
            <a:ext cx="3844637" cy="4173454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26"/>
          <p:cNvSpPr txBox="1"/>
          <p:nvPr>
            <p:ph type="title"/>
          </p:nvPr>
        </p:nvSpPr>
        <p:spPr>
          <a:xfrm>
            <a:off x="1981200" y="533400"/>
            <a:ext cx="10439400" cy="5674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Token Based Authentication</a:t>
            </a:r>
            <a:endParaRPr sz="36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7"/>
          <p:cNvSpPr txBox="1"/>
          <p:nvPr/>
        </p:nvSpPr>
        <p:spPr>
          <a:xfrm>
            <a:off x="1295401" y="1219200"/>
            <a:ext cx="7162800" cy="3843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1425">
            <a:spAutoFit/>
          </a:bodyPr>
          <a:lstStyle/>
          <a:p>
            <a:pPr indent="-285750" lvl="2" marL="1212215" marR="5080" rtl="0" algn="just">
              <a:lnSpc>
                <a:spcPct val="100400"/>
              </a:lnSpc>
              <a:spcBef>
                <a:spcPts val="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Tokens based on Authentication Tokens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Asynchronous Tokens</a:t>
            </a:r>
            <a:endParaRPr/>
          </a:p>
          <a:p>
            <a:pPr indent="-285750" lvl="4" marL="21266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Not time dependent</a:t>
            </a:r>
            <a:endParaRPr/>
          </a:p>
          <a:p>
            <a:pPr indent="-285750" lvl="4" marL="21266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Challenge-response mechanism</a:t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2" marL="926464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1" marL="7550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0" marL="297815" marR="721995" rtl="0" algn="just">
              <a:lnSpc>
                <a:spcPct val="100400"/>
              </a:lnSpc>
              <a:spcBef>
                <a:spcPts val="107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sz="2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231" name="Google Shape;231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00400" y="2971800"/>
            <a:ext cx="7925203" cy="3731341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27"/>
          <p:cNvSpPr txBox="1"/>
          <p:nvPr/>
        </p:nvSpPr>
        <p:spPr>
          <a:xfrm>
            <a:off x="1752600" y="457200"/>
            <a:ext cx="10439400" cy="5674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600">
                <a:solidFill>
                  <a:srgbClr val="EB8F21"/>
                </a:solidFill>
                <a:latin typeface="Arial"/>
                <a:ea typeface="Arial"/>
                <a:cs typeface="Arial"/>
                <a:sym typeface="Arial"/>
              </a:rPr>
              <a:t>Token Based Authentication</a:t>
            </a:r>
            <a:endParaRPr b="0" i="0" sz="3600">
              <a:solidFill>
                <a:srgbClr val="EB8F2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8"/>
          <p:cNvSpPr txBox="1"/>
          <p:nvPr/>
        </p:nvSpPr>
        <p:spPr>
          <a:xfrm>
            <a:off x="1752600" y="457200"/>
            <a:ext cx="10439400" cy="5674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600">
                <a:solidFill>
                  <a:srgbClr val="EB8F21"/>
                </a:solidFill>
                <a:latin typeface="Arial"/>
                <a:ea typeface="Arial"/>
                <a:cs typeface="Arial"/>
                <a:sym typeface="Arial"/>
              </a:rPr>
              <a:t>Attacks on Token Based Authentication</a:t>
            </a:r>
            <a:endParaRPr b="0" i="0" sz="3600">
              <a:solidFill>
                <a:srgbClr val="EB8F2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28"/>
          <p:cNvSpPr txBox="1"/>
          <p:nvPr/>
        </p:nvSpPr>
        <p:spPr>
          <a:xfrm>
            <a:off x="2590800" y="1371600"/>
            <a:ext cx="7772400" cy="465127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7775">
            <a:spAutoFit/>
          </a:bodyPr>
          <a:lstStyle/>
          <a:p>
            <a:pPr indent="-342900" lvl="0" marL="355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Benefits</a:t>
            </a:r>
            <a:endParaRPr sz="3200">
              <a:solidFill>
                <a:schemeClr val="dk1"/>
              </a:solidFill>
              <a:latin typeface="Carlito"/>
              <a:ea typeface="Carlito"/>
              <a:cs typeface="Carlito"/>
              <a:sym typeface="Carlito"/>
            </a:endParaRPr>
          </a:p>
          <a:p>
            <a:pPr indent="-287019" lvl="1" marL="756285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b="0" i="0" lang="en-US" sz="2800" u="none" cap="none" strike="noStrike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Not vulnerable to electronic eavesdropping</a:t>
            </a:r>
            <a:endParaRPr b="0" i="0" sz="2800" u="none" cap="none" strike="noStrike">
              <a:solidFill>
                <a:schemeClr val="dk1"/>
              </a:solidFill>
              <a:latin typeface="Carlito"/>
              <a:ea typeface="Carlito"/>
              <a:cs typeface="Carlito"/>
              <a:sym typeface="Carlito"/>
            </a:endParaRPr>
          </a:p>
          <a:p>
            <a:pPr indent="-229235" lvl="2" marL="1155700" marR="0" rtl="0" algn="l">
              <a:lnSpc>
                <a:spcPct val="100000"/>
              </a:lnSpc>
              <a:spcBef>
                <a:spcPts val="484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Wiretapping</a:t>
            </a:r>
            <a:endParaRPr b="0" i="0" sz="2800" u="none" cap="none" strike="noStrike">
              <a:solidFill>
                <a:schemeClr val="dk1"/>
              </a:solidFill>
              <a:latin typeface="Carlito"/>
              <a:ea typeface="Carlito"/>
              <a:cs typeface="Carlito"/>
              <a:sym typeface="Carlito"/>
            </a:endParaRPr>
          </a:p>
          <a:p>
            <a:pPr indent="-229235" lvl="2" marL="11557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Sniffing</a:t>
            </a:r>
            <a:endParaRPr b="0" i="0" sz="2800" u="none" cap="none" strike="noStrike">
              <a:solidFill>
                <a:schemeClr val="dk1"/>
              </a:solidFill>
              <a:latin typeface="Carlito"/>
              <a:ea typeface="Carlito"/>
              <a:cs typeface="Carlito"/>
              <a:sym typeface="Carlito"/>
            </a:endParaRPr>
          </a:p>
          <a:p>
            <a:pPr indent="-287019" lvl="1" marL="756285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b="0" i="0" lang="en-US" sz="2800" u="none" cap="none" strike="noStrike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Provide two factor authentication</a:t>
            </a:r>
            <a:endParaRPr b="0" i="0" sz="2800" u="none" cap="none" strike="noStrike">
              <a:solidFill>
                <a:schemeClr val="dk1"/>
              </a:solidFill>
              <a:latin typeface="Carlito"/>
              <a:ea typeface="Carlito"/>
              <a:cs typeface="Carlito"/>
              <a:sym typeface="Carlito"/>
            </a:endParaRPr>
          </a:p>
          <a:p>
            <a:pPr indent="-342900" lvl="0" marL="355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Limitations</a:t>
            </a:r>
            <a:endParaRPr sz="3200">
              <a:solidFill>
                <a:schemeClr val="dk1"/>
              </a:solidFill>
              <a:latin typeface="Carlito"/>
              <a:ea typeface="Carlito"/>
              <a:cs typeface="Carlito"/>
              <a:sym typeface="Carlito"/>
            </a:endParaRPr>
          </a:p>
          <a:p>
            <a:pPr indent="-287019" lvl="1" marL="756285" marR="0" rtl="0" algn="l">
              <a:lnSpc>
                <a:spcPct val="100000"/>
              </a:lnSpc>
              <a:spcBef>
                <a:spcPts val="555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b="0" i="0" lang="en-US" sz="2800" u="none" cap="none" strike="noStrike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Human error</a:t>
            </a:r>
            <a:endParaRPr b="0" i="0" sz="2800" u="none" cap="none" strike="noStrike">
              <a:solidFill>
                <a:schemeClr val="dk1"/>
              </a:solidFill>
              <a:latin typeface="Carlito"/>
              <a:ea typeface="Carlito"/>
              <a:cs typeface="Carlito"/>
              <a:sym typeface="Carlito"/>
            </a:endParaRPr>
          </a:p>
          <a:p>
            <a:pPr indent="-287019" lvl="1" marL="756285" marR="0" rtl="0" algn="l">
              <a:lnSpc>
                <a:spcPct val="100000"/>
              </a:lnSpc>
              <a:spcBef>
                <a:spcPts val="53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b="0" i="0" lang="en-US" sz="2800" u="none" cap="none" strike="noStrike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Battery limitation</a:t>
            </a:r>
            <a:endParaRPr b="0" i="0" sz="2800" u="none" cap="none" strike="noStrike">
              <a:solidFill>
                <a:schemeClr val="dk1"/>
              </a:solidFill>
              <a:latin typeface="Carlito"/>
              <a:ea typeface="Carlito"/>
              <a:cs typeface="Carlito"/>
              <a:sym typeface="Carlito"/>
            </a:endParaRPr>
          </a:p>
          <a:p>
            <a:pPr indent="-287019" lvl="1" marL="756285" marR="0" rtl="0" algn="l">
              <a:lnSpc>
                <a:spcPct val="100000"/>
              </a:lnSpc>
              <a:spcBef>
                <a:spcPts val="525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b="0" i="0" lang="en-US" sz="2800" u="none" cap="none" strike="noStrike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Token itself (Environmental factors)</a:t>
            </a:r>
            <a:endParaRPr b="0" i="0" sz="2800" u="none" cap="none" strike="noStrike">
              <a:solidFill>
                <a:schemeClr val="dk1"/>
              </a:solidFill>
              <a:latin typeface="Carlito"/>
              <a:ea typeface="Carlito"/>
              <a:cs typeface="Carlito"/>
              <a:sym typeface="Carlito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9"/>
          <p:cNvSpPr txBox="1"/>
          <p:nvPr>
            <p:ph type="title"/>
          </p:nvPr>
        </p:nvSpPr>
        <p:spPr>
          <a:xfrm>
            <a:off x="1752600" y="457200"/>
            <a:ext cx="10439400" cy="5674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Biometric Based Authentication</a:t>
            </a:r>
            <a:endParaRPr sz="3600"/>
          </a:p>
        </p:txBody>
      </p:sp>
      <p:sp>
        <p:nvSpPr>
          <p:cNvPr id="244" name="Google Shape;244;p29"/>
          <p:cNvSpPr txBox="1"/>
          <p:nvPr/>
        </p:nvSpPr>
        <p:spPr>
          <a:xfrm>
            <a:off x="1752600" y="1447800"/>
            <a:ext cx="9601200" cy="3843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1425">
            <a:spAutoFit/>
          </a:bodyPr>
          <a:lstStyle/>
          <a:p>
            <a:pPr indent="-285750" lvl="2" marL="1212215" marR="5080" rtl="0" algn="just">
              <a:lnSpc>
                <a:spcPct val="100400"/>
              </a:lnSpc>
              <a:spcBef>
                <a:spcPts val="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Biometric based Authentication relies upon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Something you are  </a:t>
            </a:r>
            <a:endParaRPr/>
          </a:p>
          <a:p>
            <a:pPr indent="-285750" lvl="4" marL="21266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Your body characteristics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Something you do</a:t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85750" lvl="4" marL="21266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Your actions</a:t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1" marL="7550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0" marL="297815" marR="721995" rtl="0" algn="just">
              <a:lnSpc>
                <a:spcPct val="100400"/>
              </a:lnSpc>
              <a:spcBef>
                <a:spcPts val="107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sz="2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"/>
          <p:cNvSpPr txBox="1"/>
          <p:nvPr>
            <p:ph type="title"/>
          </p:nvPr>
        </p:nvSpPr>
        <p:spPr>
          <a:xfrm>
            <a:off x="3053333" y="159752"/>
            <a:ext cx="6513900" cy="6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Authentication Process</a:t>
            </a:r>
            <a:endParaRPr/>
          </a:p>
        </p:txBody>
      </p:sp>
      <p:sp>
        <p:nvSpPr>
          <p:cNvPr id="75" name="Google Shape;75;p3"/>
          <p:cNvSpPr txBox="1"/>
          <p:nvPr/>
        </p:nvSpPr>
        <p:spPr>
          <a:xfrm>
            <a:off x="1936325" y="1019850"/>
            <a:ext cx="9593100" cy="567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1425">
            <a:spAutoFit/>
          </a:bodyPr>
          <a:lstStyle/>
          <a:p>
            <a:pPr indent="-285750" lvl="1" marL="755015" marR="5080" rtl="0" algn="just">
              <a:lnSpc>
                <a:spcPct val="100400"/>
              </a:lnSpc>
              <a:spcBef>
                <a:spcPts val="0"/>
              </a:spcBef>
              <a:spcAft>
                <a:spcPts val="0"/>
              </a:spcAft>
              <a:buClr>
                <a:srgbClr val="B86C11"/>
              </a:buClr>
              <a:buSzPts val="3462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Identification</a:t>
            </a:r>
            <a:endParaRPr/>
          </a:p>
          <a:p>
            <a:pPr indent="-285750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462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a way to claim an entity’s presence with respect to the process being carried out.</a:t>
            </a:r>
            <a:endParaRPr/>
          </a:p>
          <a:p>
            <a:pPr indent="-285750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462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Email, phone no.</a:t>
            </a:r>
            <a:endParaRPr/>
          </a:p>
          <a:p>
            <a:pPr indent="-285750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462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Aadhaar card, Pan card, voter id, admit card, debit card</a:t>
            </a:r>
            <a:endParaRPr/>
          </a:p>
          <a:p>
            <a:pPr indent="-285750" lvl="1" marL="7550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462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Authentication</a:t>
            </a:r>
            <a:endParaRPr/>
          </a:p>
          <a:p>
            <a:pPr indent="-285750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462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It is a term that refers to the process of proving that some fact or some document is genuine. </a:t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462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 computer science, this term is typically associated with proving a user’s identity. Usually, a user proves their identity by providing their credentials, that is, an agreed piece of information shared between the user and the system.</a:t>
            </a:r>
            <a:endParaRPr b="0" i="0" sz="24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0"/>
          <p:cNvSpPr txBox="1"/>
          <p:nvPr>
            <p:ph type="title"/>
          </p:nvPr>
        </p:nvSpPr>
        <p:spPr>
          <a:xfrm>
            <a:off x="1752600" y="457200"/>
            <a:ext cx="10439400" cy="5674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Biometric Based Authentication</a:t>
            </a:r>
            <a:endParaRPr sz="3600"/>
          </a:p>
        </p:txBody>
      </p:sp>
      <p:pic>
        <p:nvPicPr>
          <p:cNvPr id="250" name="Google Shape;250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00800" y="1371600"/>
            <a:ext cx="4106021" cy="5181877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30"/>
          <p:cNvSpPr txBox="1"/>
          <p:nvPr/>
        </p:nvSpPr>
        <p:spPr>
          <a:xfrm>
            <a:off x="1295400" y="1371600"/>
            <a:ext cx="9601200" cy="3843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1425">
            <a:spAutoFit/>
          </a:bodyPr>
          <a:lstStyle/>
          <a:p>
            <a:pPr indent="-285750" lvl="2" marL="1212215" marR="5080" rtl="0" algn="just">
              <a:lnSpc>
                <a:spcPct val="100400"/>
              </a:lnSpc>
              <a:spcBef>
                <a:spcPts val="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Biometric Components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User interface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Sensor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Processing unit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storage</a:t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1" marL="7550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0" marL="297815" marR="721995" rtl="0" algn="just">
              <a:lnSpc>
                <a:spcPct val="100400"/>
              </a:lnSpc>
              <a:spcBef>
                <a:spcPts val="107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sz="2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1"/>
          <p:cNvSpPr txBox="1"/>
          <p:nvPr>
            <p:ph type="title"/>
          </p:nvPr>
        </p:nvSpPr>
        <p:spPr>
          <a:xfrm>
            <a:off x="1752600" y="457200"/>
            <a:ext cx="10439400" cy="5674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Biometric Based Authentication</a:t>
            </a:r>
            <a:endParaRPr sz="3600"/>
          </a:p>
        </p:txBody>
      </p:sp>
      <p:pic>
        <p:nvPicPr>
          <p:cNvPr id="257" name="Google Shape;257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00800" y="1371600"/>
            <a:ext cx="4106021" cy="51818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2"/>
          <p:cNvSpPr txBox="1"/>
          <p:nvPr>
            <p:ph type="title"/>
          </p:nvPr>
        </p:nvSpPr>
        <p:spPr>
          <a:xfrm>
            <a:off x="1752600" y="457200"/>
            <a:ext cx="10439400" cy="5674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Biometric Based Authentication</a:t>
            </a:r>
            <a:endParaRPr sz="3600"/>
          </a:p>
        </p:txBody>
      </p:sp>
      <p:sp>
        <p:nvSpPr>
          <p:cNvPr id="263" name="Google Shape;263;p32"/>
          <p:cNvSpPr txBox="1"/>
          <p:nvPr/>
        </p:nvSpPr>
        <p:spPr>
          <a:xfrm>
            <a:off x="1748246" y="2438400"/>
            <a:ext cx="7805420" cy="20472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2050">
            <a:spAutoFit/>
          </a:bodyPr>
          <a:lstStyle/>
          <a:p>
            <a:pPr indent="-342900" lvl="0" marL="355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•"/>
            </a:pPr>
            <a:r>
              <a:rPr lang="en-US" sz="2600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Every person's fingerprint is unique</a:t>
            </a:r>
            <a:endParaRPr sz="2600">
              <a:solidFill>
                <a:schemeClr val="dk1"/>
              </a:solidFill>
              <a:latin typeface="Carlito"/>
              <a:ea typeface="Carlito"/>
              <a:cs typeface="Carlito"/>
              <a:sym typeface="Carlito"/>
            </a:endParaRPr>
          </a:p>
          <a:p>
            <a:pPr indent="-342900" lvl="0" marL="355600" marR="214629" rtl="0" algn="l">
              <a:lnSpc>
                <a:spcPct val="108076"/>
              </a:lnSpc>
              <a:spcBef>
                <a:spcPts val="665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•"/>
            </a:pPr>
            <a:r>
              <a:rPr lang="en-US" sz="2600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Most affordable and convenient method of verifying a  person's identity</a:t>
            </a:r>
            <a:endParaRPr sz="2600">
              <a:solidFill>
                <a:schemeClr val="dk1"/>
              </a:solidFill>
              <a:latin typeface="Carlito"/>
              <a:ea typeface="Carlito"/>
              <a:cs typeface="Carlito"/>
              <a:sym typeface="Carlito"/>
            </a:endParaRPr>
          </a:p>
          <a:p>
            <a:pPr indent="-342900" lvl="0" marL="355600" marR="5080" rtl="0" algn="l">
              <a:lnSpc>
                <a:spcPct val="108076"/>
              </a:lnSpc>
              <a:spcBef>
                <a:spcPts val="6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•"/>
            </a:pPr>
            <a:r>
              <a:rPr lang="en-US" sz="2600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The lines that create a fingerprint pattern are called  ridges and the spaces between ridges are called valleys.</a:t>
            </a:r>
            <a:endParaRPr sz="2600">
              <a:solidFill>
                <a:schemeClr val="dk1"/>
              </a:solidFill>
              <a:latin typeface="Carlito"/>
              <a:ea typeface="Carlito"/>
              <a:cs typeface="Carlito"/>
              <a:sym typeface="Carlito"/>
            </a:endParaRPr>
          </a:p>
        </p:txBody>
      </p:sp>
      <p:sp>
        <p:nvSpPr>
          <p:cNvPr id="264" name="Google Shape;264;p32"/>
          <p:cNvSpPr txBox="1"/>
          <p:nvPr/>
        </p:nvSpPr>
        <p:spPr>
          <a:xfrm>
            <a:off x="1748246" y="1382916"/>
            <a:ext cx="3124200" cy="6972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400">
                <a:solidFill>
                  <a:srgbClr val="EB8F21"/>
                </a:solidFill>
                <a:latin typeface="Arial"/>
                <a:ea typeface="Arial"/>
                <a:cs typeface="Arial"/>
                <a:sym typeface="Arial"/>
              </a:rPr>
              <a:t>Fingerprints</a:t>
            </a:r>
            <a:endParaRPr b="0" i="0" sz="4400">
              <a:solidFill>
                <a:srgbClr val="EB8F2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5" name="Google Shape;265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553666" y="4038600"/>
            <a:ext cx="2371550" cy="25544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3"/>
          <p:cNvSpPr txBox="1"/>
          <p:nvPr>
            <p:ph type="title"/>
          </p:nvPr>
        </p:nvSpPr>
        <p:spPr>
          <a:xfrm>
            <a:off x="1833100" y="533400"/>
            <a:ext cx="10439400" cy="5674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Biometric Based Authentication</a:t>
            </a:r>
            <a:endParaRPr sz="3600"/>
          </a:p>
        </p:txBody>
      </p:sp>
      <p:sp>
        <p:nvSpPr>
          <p:cNvPr id="271" name="Google Shape;271;p33"/>
          <p:cNvSpPr txBox="1"/>
          <p:nvPr/>
        </p:nvSpPr>
        <p:spPr>
          <a:xfrm>
            <a:off x="1676400" y="1981200"/>
            <a:ext cx="7993380" cy="21755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-342900" lvl="0" marL="355600" marR="50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•"/>
            </a:pPr>
            <a:r>
              <a:rPr lang="en-US" sz="2600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Retinal scan technology maps the capillary pattern of the  retina</a:t>
            </a:r>
            <a:endParaRPr sz="2600">
              <a:solidFill>
                <a:schemeClr val="dk1"/>
              </a:solidFill>
              <a:latin typeface="Carlito"/>
              <a:ea typeface="Carlito"/>
              <a:cs typeface="Carlito"/>
              <a:sym typeface="Carlito"/>
            </a:endParaRPr>
          </a:p>
          <a:p>
            <a:pPr indent="0" lvl="0" marL="469900" marR="0" rtl="0" algn="l">
              <a:lnSpc>
                <a:spcPct val="100000"/>
              </a:lnSpc>
              <a:spcBef>
                <a:spcPts val="555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–	</a:t>
            </a:r>
            <a:r>
              <a:rPr lang="en-US" sz="2200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A thin (1/50th inch) nerve on the back of the eye!</a:t>
            </a:r>
            <a:endParaRPr sz="2200">
              <a:solidFill>
                <a:schemeClr val="dk1"/>
              </a:solidFill>
              <a:latin typeface="Carlito"/>
              <a:ea typeface="Carlito"/>
              <a:cs typeface="Carlito"/>
              <a:sym typeface="Carlito"/>
            </a:endParaRPr>
          </a:p>
          <a:p>
            <a:pPr indent="-342900" lvl="0" marL="355600" marR="0" rtl="0" algn="l">
              <a:lnSpc>
                <a:spcPct val="100000"/>
              </a:lnSpc>
              <a:spcBef>
                <a:spcPts val="595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•"/>
            </a:pPr>
            <a:r>
              <a:rPr lang="en-US" sz="2600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Accurate</a:t>
            </a:r>
            <a:endParaRPr sz="2600">
              <a:solidFill>
                <a:schemeClr val="dk1"/>
              </a:solidFill>
              <a:latin typeface="Carlito"/>
              <a:ea typeface="Carlito"/>
              <a:cs typeface="Carlito"/>
              <a:sym typeface="Carlito"/>
            </a:endParaRPr>
          </a:p>
          <a:p>
            <a:pPr indent="-342900" lvl="0" marL="355600" marR="0" rtl="0" algn="l">
              <a:lnSpc>
                <a:spcPct val="100000"/>
              </a:lnSpc>
              <a:spcBef>
                <a:spcPts val="65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•"/>
            </a:pPr>
            <a:r>
              <a:rPr lang="en-US" sz="2600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Many people are hesitant to use the device </a:t>
            </a:r>
            <a:r>
              <a:rPr lang="en-US" sz="2600">
                <a:solidFill>
                  <a:schemeClr val="dk1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☹</a:t>
            </a:r>
            <a:endParaRPr sz="2600">
              <a:solidFill>
                <a:schemeClr val="dk1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pic>
        <p:nvPicPr>
          <p:cNvPr id="272" name="Google Shape;272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05600" y="4724400"/>
            <a:ext cx="3865199" cy="1664352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3"/>
          <p:cNvSpPr txBox="1"/>
          <p:nvPr/>
        </p:nvSpPr>
        <p:spPr>
          <a:xfrm>
            <a:off x="1833100" y="1384821"/>
            <a:ext cx="5438395" cy="5674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600">
                <a:solidFill>
                  <a:srgbClr val="EB8F21"/>
                </a:solidFill>
                <a:latin typeface="Arial"/>
                <a:ea typeface="Arial"/>
                <a:cs typeface="Arial"/>
                <a:sym typeface="Arial"/>
              </a:rPr>
              <a:t>Retina Scan</a:t>
            </a:r>
            <a:endParaRPr b="0" i="0" sz="3600">
              <a:solidFill>
                <a:srgbClr val="EB8F2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4"/>
          <p:cNvSpPr txBox="1"/>
          <p:nvPr>
            <p:ph type="title"/>
          </p:nvPr>
        </p:nvSpPr>
        <p:spPr>
          <a:xfrm>
            <a:off x="1752600" y="457200"/>
            <a:ext cx="10439400" cy="5674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Biometric Based Authentication</a:t>
            </a:r>
            <a:endParaRPr sz="3600"/>
          </a:p>
        </p:txBody>
      </p:sp>
      <p:sp>
        <p:nvSpPr>
          <p:cNvPr id="279" name="Google Shape;279;p34"/>
          <p:cNvSpPr txBox="1"/>
          <p:nvPr/>
        </p:nvSpPr>
        <p:spPr>
          <a:xfrm>
            <a:off x="3505200" y="1219200"/>
            <a:ext cx="3152395" cy="6972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400">
                <a:solidFill>
                  <a:srgbClr val="EB8F21"/>
                </a:solidFill>
                <a:latin typeface="Arial"/>
                <a:ea typeface="Arial"/>
                <a:cs typeface="Arial"/>
                <a:sym typeface="Arial"/>
              </a:rPr>
              <a:t>Iris Scan</a:t>
            </a:r>
            <a:endParaRPr b="0" i="0" sz="4400">
              <a:solidFill>
                <a:srgbClr val="EB8F2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34"/>
          <p:cNvSpPr txBox="1"/>
          <p:nvPr/>
        </p:nvSpPr>
        <p:spPr>
          <a:xfrm>
            <a:off x="1600200" y="2110967"/>
            <a:ext cx="7928609" cy="27209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1425">
            <a:spAutoFit/>
          </a:bodyPr>
          <a:lstStyle/>
          <a:p>
            <a:pPr indent="-342900" lvl="0" marL="355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•"/>
            </a:pPr>
            <a:r>
              <a:rPr lang="en-US" sz="2600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Scans the iris or the colored portion of the eye</a:t>
            </a:r>
            <a:endParaRPr sz="2600">
              <a:solidFill>
                <a:schemeClr val="dk1"/>
              </a:solidFill>
              <a:latin typeface="Carlito"/>
              <a:ea typeface="Carlito"/>
              <a:cs typeface="Carlito"/>
              <a:sym typeface="Carlito"/>
            </a:endParaRPr>
          </a:p>
          <a:p>
            <a:pPr indent="-342900" lvl="0" marL="355600" marR="5080" rtl="0" algn="l">
              <a:lnSpc>
                <a:spcPct val="100000"/>
              </a:lnSpc>
              <a:spcBef>
                <a:spcPts val="63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•"/>
            </a:pPr>
            <a:r>
              <a:rPr lang="en-US" sz="2600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For authentication the subject looks at the video camera  from a distance of 3-10 inches</a:t>
            </a:r>
            <a:endParaRPr/>
          </a:p>
          <a:p>
            <a:pPr indent="-342900" lvl="0" marL="355600" marR="361950" rtl="0" algn="l">
              <a:lnSpc>
                <a:spcPct val="100000"/>
              </a:lnSpc>
              <a:spcBef>
                <a:spcPts val="625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•"/>
            </a:pPr>
            <a:r>
              <a:rPr lang="en-US" sz="2600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The entire enrollment process is less than 20 seconds,  and subsequent identification takes 1-2 seconds.</a:t>
            </a:r>
            <a:endParaRPr sz="2600">
              <a:solidFill>
                <a:schemeClr val="dk1"/>
              </a:solidFill>
              <a:latin typeface="Carlito"/>
              <a:ea typeface="Carlito"/>
              <a:cs typeface="Carlito"/>
              <a:sym typeface="Carlito"/>
            </a:endParaRPr>
          </a:p>
          <a:p>
            <a:pPr indent="-342900" lvl="0" marL="355600" marR="0" rtl="0" algn="l">
              <a:lnSpc>
                <a:spcPct val="100000"/>
              </a:lnSpc>
              <a:spcBef>
                <a:spcPts val="625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•"/>
            </a:pPr>
            <a:r>
              <a:rPr lang="en-US" sz="2600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Offers high accuracy!</a:t>
            </a:r>
            <a:endParaRPr sz="2600">
              <a:solidFill>
                <a:schemeClr val="dk1"/>
              </a:solidFill>
              <a:latin typeface="Carlito"/>
              <a:ea typeface="Carlito"/>
              <a:cs typeface="Carlito"/>
              <a:sym typeface="Carlito"/>
            </a:endParaRPr>
          </a:p>
        </p:txBody>
      </p:sp>
      <p:pic>
        <p:nvPicPr>
          <p:cNvPr id="281" name="Google Shape;281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53400" y="4457348"/>
            <a:ext cx="3505200" cy="24158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5"/>
          <p:cNvSpPr txBox="1"/>
          <p:nvPr>
            <p:ph type="title"/>
          </p:nvPr>
        </p:nvSpPr>
        <p:spPr>
          <a:xfrm>
            <a:off x="1752600" y="457200"/>
            <a:ext cx="10439400" cy="5674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Biometric Based Authentication</a:t>
            </a:r>
            <a:endParaRPr sz="3600"/>
          </a:p>
        </p:txBody>
      </p:sp>
      <p:sp>
        <p:nvSpPr>
          <p:cNvPr id="287" name="Google Shape;287;p35"/>
          <p:cNvSpPr txBox="1"/>
          <p:nvPr/>
        </p:nvSpPr>
        <p:spPr>
          <a:xfrm>
            <a:off x="3374707" y="1116551"/>
            <a:ext cx="4724400" cy="6905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400">
                <a:solidFill>
                  <a:srgbClr val="EB8F21"/>
                </a:solidFill>
                <a:latin typeface="Arial"/>
                <a:ea typeface="Arial"/>
                <a:cs typeface="Arial"/>
                <a:sym typeface="Arial"/>
              </a:rPr>
              <a:t>Hand Geometry</a:t>
            </a:r>
            <a:endParaRPr b="0" i="0" sz="4400">
              <a:solidFill>
                <a:srgbClr val="EB8F2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Google Shape;288;p35"/>
          <p:cNvSpPr txBox="1"/>
          <p:nvPr/>
        </p:nvSpPr>
        <p:spPr>
          <a:xfrm>
            <a:off x="1752600" y="1899013"/>
            <a:ext cx="7968615" cy="383095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-342900" lvl="0" marL="355600" marR="508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•"/>
            </a:pPr>
            <a:r>
              <a:rPr lang="en-US" sz="2600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Measures specific characteristics of a person's hand such  as length of fingers and thumb, widths, and depth.</a:t>
            </a:r>
            <a:endParaRPr sz="2600">
              <a:solidFill>
                <a:schemeClr val="dk1"/>
              </a:solidFill>
              <a:latin typeface="Carlito"/>
              <a:ea typeface="Carlito"/>
              <a:cs typeface="Carlito"/>
              <a:sym typeface="Carlito"/>
            </a:endParaRPr>
          </a:p>
          <a:p>
            <a:pPr indent="-342900" lvl="0" marL="355600" marR="870585" rtl="0" algn="just">
              <a:lnSpc>
                <a:spcPct val="100000"/>
              </a:lnSpc>
              <a:spcBef>
                <a:spcPts val="625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•"/>
            </a:pPr>
            <a:r>
              <a:rPr lang="en-US" sz="2600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Takes over 90 measurements of the length, width,  thickness, and surface area of a person's hand and  fingers.</a:t>
            </a:r>
            <a:endParaRPr sz="2600">
              <a:solidFill>
                <a:schemeClr val="dk1"/>
              </a:solidFill>
              <a:latin typeface="Carlito"/>
              <a:ea typeface="Carlito"/>
              <a:cs typeface="Carlito"/>
              <a:sym typeface="Carlito"/>
            </a:endParaRPr>
          </a:p>
          <a:p>
            <a:pPr indent="-342900" lvl="0" marL="355600" marR="199390" rtl="0" algn="just">
              <a:lnSpc>
                <a:spcPct val="100000"/>
              </a:lnSpc>
              <a:spcBef>
                <a:spcPts val="625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•"/>
            </a:pPr>
            <a:r>
              <a:rPr lang="en-US" sz="2600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Hand measurements occur with amazing speed, almost  within one second.</a:t>
            </a:r>
            <a:endParaRPr sz="2600">
              <a:solidFill>
                <a:schemeClr val="dk1"/>
              </a:solidFill>
              <a:latin typeface="Carlito"/>
              <a:ea typeface="Carlito"/>
              <a:cs typeface="Carlito"/>
              <a:sym typeface="Carlito"/>
            </a:endParaRPr>
          </a:p>
          <a:p>
            <a:pPr indent="-342900" lvl="0" marL="355600" marR="219075" rtl="0" algn="just">
              <a:lnSpc>
                <a:spcPct val="100000"/>
              </a:lnSpc>
              <a:spcBef>
                <a:spcPts val="625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•"/>
            </a:pPr>
            <a:r>
              <a:rPr lang="en-US" sz="2600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A charge coupled device (CCD) digital camera is used to  record the hand's three dimensional shape.</a:t>
            </a:r>
            <a:endParaRPr sz="2600">
              <a:solidFill>
                <a:schemeClr val="dk1"/>
              </a:solidFill>
              <a:latin typeface="Carlito"/>
              <a:ea typeface="Carlito"/>
              <a:cs typeface="Carlito"/>
              <a:sym typeface="Carlito"/>
            </a:endParaRPr>
          </a:p>
        </p:txBody>
      </p:sp>
      <p:pic>
        <p:nvPicPr>
          <p:cNvPr id="289" name="Google Shape;289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287000" y="2819400"/>
            <a:ext cx="1469263" cy="14692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6"/>
          <p:cNvSpPr txBox="1"/>
          <p:nvPr>
            <p:ph type="title"/>
          </p:nvPr>
        </p:nvSpPr>
        <p:spPr>
          <a:xfrm>
            <a:off x="1752600" y="457200"/>
            <a:ext cx="10439400" cy="5674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Biometric Based Authentication</a:t>
            </a:r>
            <a:endParaRPr sz="3600"/>
          </a:p>
        </p:txBody>
      </p:sp>
      <p:sp>
        <p:nvSpPr>
          <p:cNvPr id="295" name="Google Shape;295;p36"/>
          <p:cNvSpPr txBox="1"/>
          <p:nvPr/>
        </p:nvSpPr>
        <p:spPr>
          <a:xfrm>
            <a:off x="3276600" y="1055143"/>
            <a:ext cx="5029200" cy="6905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400">
                <a:solidFill>
                  <a:srgbClr val="EB8F21"/>
                </a:solidFill>
                <a:latin typeface="Arial"/>
                <a:ea typeface="Arial"/>
                <a:cs typeface="Arial"/>
                <a:sym typeface="Arial"/>
              </a:rPr>
              <a:t>Keyboard Dynamics</a:t>
            </a:r>
            <a:endParaRPr b="0" i="0" sz="4400">
              <a:solidFill>
                <a:srgbClr val="EB8F2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" name="Google Shape;296;p36"/>
          <p:cNvSpPr txBox="1"/>
          <p:nvPr/>
        </p:nvSpPr>
        <p:spPr>
          <a:xfrm>
            <a:off x="1719943" y="1787083"/>
            <a:ext cx="7755255" cy="3129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1425">
            <a:spAutoFit/>
          </a:bodyPr>
          <a:lstStyle/>
          <a:p>
            <a:pPr indent="-342900" lvl="0" marL="355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•"/>
            </a:pPr>
            <a:r>
              <a:rPr lang="en-US" sz="2600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Looks at the way a person types at a keyboard</a:t>
            </a:r>
            <a:endParaRPr sz="2600">
              <a:solidFill>
                <a:schemeClr val="dk1"/>
              </a:solidFill>
              <a:latin typeface="Carlito"/>
              <a:ea typeface="Carlito"/>
              <a:cs typeface="Carlito"/>
              <a:sym typeface="Carlito"/>
            </a:endParaRPr>
          </a:p>
          <a:p>
            <a:pPr indent="-342900" lvl="0" marL="355600" marR="0" rtl="0" algn="l">
              <a:lnSpc>
                <a:spcPct val="100000"/>
              </a:lnSpc>
              <a:spcBef>
                <a:spcPts val="63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•"/>
            </a:pPr>
            <a:r>
              <a:rPr lang="en-US" sz="2600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Also called Typing Rhythms!</a:t>
            </a:r>
            <a:endParaRPr sz="2600">
              <a:solidFill>
                <a:schemeClr val="dk1"/>
              </a:solidFill>
              <a:latin typeface="Carlito"/>
              <a:ea typeface="Carlito"/>
              <a:cs typeface="Carlito"/>
              <a:sym typeface="Carlito"/>
            </a:endParaRPr>
          </a:p>
          <a:p>
            <a:pPr indent="-342900" lvl="0" marL="355600" marR="0" rtl="0" algn="l">
              <a:lnSpc>
                <a:spcPct val="100000"/>
              </a:lnSpc>
              <a:spcBef>
                <a:spcPts val="625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•"/>
            </a:pPr>
            <a:r>
              <a:rPr lang="en-US" sz="2600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Keyboard dynamics measures two distinct variables:</a:t>
            </a:r>
            <a:endParaRPr sz="2600">
              <a:solidFill>
                <a:schemeClr val="dk1"/>
              </a:solidFill>
              <a:latin typeface="Carlito"/>
              <a:ea typeface="Carlito"/>
              <a:cs typeface="Carlito"/>
              <a:sym typeface="Carlito"/>
            </a:endParaRPr>
          </a:p>
          <a:p>
            <a:pPr indent="-287019" lvl="1" marL="756285" marR="0" rtl="0" algn="l">
              <a:lnSpc>
                <a:spcPct val="100000"/>
              </a:lnSpc>
              <a:spcBef>
                <a:spcPts val="555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–"/>
            </a:pPr>
            <a:r>
              <a:rPr b="1" i="0" lang="en-US" sz="2200" u="none" cap="none" strike="noStrike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Dwell time</a:t>
            </a:r>
            <a:r>
              <a:rPr b="0" i="0" lang="en-US" sz="2200" u="none" cap="none" strike="noStrike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: The amount of time one holds a particular key</a:t>
            </a:r>
            <a:endParaRPr b="0" i="0" sz="2200" u="none" cap="none" strike="noStrike">
              <a:solidFill>
                <a:schemeClr val="dk1"/>
              </a:solidFill>
              <a:latin typeface="Carlito"/>
              <a:ea typeface="Carlito"/>
              <a:cs typeface="Carlito"/>
              <a:sym typeface="Carlito"/>
            </a:endParaRPr>
          </a:p>
          <a:p>
            <a:pPr indent="-287019" lvl="1" marL="756285" marR="0" rtl="0" algn="l">
              <a:lnSpc>
                <a:spcPct val="100000"/>
              </a:lnSpc>
              <a:spcBef>
                <a:spcPts val="525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–"/>
            </a:pPr>
            <a:r>
              <a:rPr b="1" i="0" lang="en-US" sz="2200" u="none" cap="none" strike="noStrike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Flight time</a:t>
            </a:r>
            <a:r>
              <a:rPr b="0" i="0" lang="en-US" sz="2200" u="none" cap="none" strike="noStrike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: The amount of time one moves between the keys</a:t>
            </a:r>
            <a:endParaRPr b="0" i="0" sz="2200" u="none" cap="none" strike="noStrike">
              <a:solidFill>
                <a:schemeClr val="dk1"/>
              </a:solidFill>
              <a:latin typeface="Carlito"/>
              <a:ea typeface="Carlito"/>
              <a:cs typeface="Carlito"/>
              <a:sym typeface="Carlito"/>
            </a:endParaRPr>
          </a:p>
          <a:p>
            <a:pPr indent="-342900" lvl="0" marL="355600" marR="26669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•"/>
            </a:pPr>
            <a:r>
              <a:rPr lang="en-US" sz="2600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Keyboard dynamic system can measure one's keyboard  input up to 1000 times per second!</a:t>
            </a:r>
            <a:endParaRPr sz="2600">
              <a:solidFill>
                <a:schemeClr val="dk1"/>
              </a:solidFill>
              <a:latin typeface="Carlito"/>
              <a:ea typeface="Carlito"/>
              <a:cs typeface="Carlito"/>
              <a:sym typeface="Carlito"/>
            </a:endParaRPr>
          </a:p>
        </p:txBody>
      </p:sp>
      <p:pic>
        <p:nvPicPr>
          <p:cNvPr id="297" name="Google Shape;297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601200" y="3505200"/>
            <a:ext cx="2399251" cy="251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7"/>
          <p:cNvSpPr txBox="1"/>
          <p:nvPr>
            <p:ph type="title"/>
          </p:nvPr>
        </p:nvSpPr>
        <p:spPr>
          <a:xfrm>
            <a:off x="1752600" y="457200"/>
            <a:ext cx="10439400" cy="5674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Biometric Based Authentication</a:t>
            </a:r>
            <a:endParaRPr sz="3600"/>
          </a:p>
        </p:txBody>
      </p:sp>
      <p:sp>
        <p:nvSpPr>
          <p:cNvPr id="303" name="Google Shape;303;p37"/>
          <p:cNvSpPr txBox="1"/>
          <p:nvPr/>
        </p:nvSpPr>
        <p:spPr>
          <a:xfrm>
            <a:off x="3276600" y="1055143"/>
            <a:ext cx="5029200" cy="5674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600">
                <a:solidFill>
                  <a:srgbClr val="EB8F21"/>
                </a:solidFill>
                <a:latin typeface="Arial"/>
                <a:ea typeface="Arial"/>
                <a:cs typeface="Arial"/>
                <a:sym typeface="Arial"/>
              </a:rPr>
              <a:t>Voice Print</a:t>
            </a:r>
            <a:endParaRPr b="0" i="0" sz="3600">
              <a:solidFill>
                <a:srgbClr val="EB8F2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Google Shape;304;p37"/>
          <p:cNvSpPr txBox="1"/>
          <p:nvPr/>
        </p:nvSpPr>
        <p:spPr>
          <a:xfrm>
            <a:off x="1752600" y="1861189"/>
            <a:ext cx="7777480" cy="198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7775">
            <a:spAutoFit/>
          </a:bodyPr>
          <a:lstStyle/>
          <a:p>
            <a:pPr indent="-342900" lvl="0" marL="355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•"/>
            </a:pPr>
            <a:r>
              <a:rPr lang="en-US" sz="2600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A voice reference template is constructed</a:t>
            </a:r>
            <a:endParaRPr sz="2600">
              <a:solidFill>
                <a:schemeClr val="dk1"/>
              </a:solidFill>
              <a:latin typeface="Carlito"/>
              <a:ea typeface="Carlito"/>
              <a:cs typeface="Carlito"/>
              <a:sym typeface="Carlito"/>
            </a:endParaRPr>
          </a:p>
          <a:p>
            <a:pPr indent="-287019" lvl="1" marL="756285" marR="508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–"/>
            </a:pPr>
            <a:r>
              <a:rPr b="0" i="0" lang="en-US" sz="2200" u="none" cap="none" strike="noStrike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To construct, an individual must speak a set of phrases several  times as the system builds the template.</a:t>
            </a:r>
            <a:endParaRPr b="0" i="0" sz="2200" u="none" cap="none" strike="noStrike">
              <a:solidFill>
                <a:schemeClr val="dk1"/>
              </a:solidFill>
              <a:latin typeface="Carlito"/>
              <a:ea typeface="Carlito"/>
              <a:cs typeface="Carlito"/>
              <a:sym typeface="Carlito"/>
            </a:endParaRPr>
          </a:p>
          <a:p>
            <a:pPr indent="-287019" lvl="1" marL="756285" marR="565150" rtl="0" algn="l">
              <a:lnSpc>
                <a:spcPct val="100000"/>
              </a:lnSpc>
              <a:spcBef>
                <a:spcPts val="525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–"/>
            </a:pPr>
            <a:r>
              <a:rPr b="0" i="0" lang="en-US" sz="2200" u="none" cap="none" strike="noStrike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Voice identification systems incorporate several variables  including pitch, dynamics, and waveform.</a:t>
            </a:r>
            <a:endParaRPr b="0" i="0" sz="2200" u="none" cap="none" strike="noStrike">
              <a:solidFill>
                <a:schemeClr val="dk1"/>
              </a:solidFill>
              <a:latin typeface="Carlito"/>
              <a:ea typeface="Carlito"/>
              <a:cs typeface="Carlito"/>
              <a:sym typeface="Carlito"/>
            </a:endParaRPr>
          </a:p>
        </p:txBody>
      </p:sp>
      <p:pic>
        <p:nvPicPr>
          <p:cNvPr id="305" name="Google Shape;305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2000" y="4445412"/>
            <a:ext cx="3224597" cy="18791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8"/>
          <p:cNvSpPr txBox="1"/>
          <p:nvPr>
            <p:ph type="title"/>
          </p:nvPr>
        </p:nvSpPr>
        <p:spPr>
          <a:xfrm>
            <a:off x="1752600" y="457200"/>
            <a:ext cx="10439400" cy="5674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Biometric Based Authentication</a:t>
            </a:r>
            <a:endParaRPr sz="3600"/>
          </a:p>
        </p:txBody>
      </p:sp>
      <p:sp>
        <p:nvSpPr>
          <p:cNvPr id="311" name="Google Shape;311;p38"/>
          <p:cNvSpPr txBox="1"/>
          <p:nvPr/>
        </p:nvSpPr>
        <p:spPr>
          <a:xfrm>
            <a:off x="3276600" y="1055143"/>
            <a:ext cx="5029200" cy="5674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600">
                <a:solidFill>
                  <a:srgbClr val="EB8F21"/>
                </a:solidFill>
                <a:latin typeface="Arial"/>
                <a:ea typeface="Arial"/>
                <a:cs typeface="Arial"/>
                <a:sym typeface="Arial"/>
              </a:rPr>
              <a:t>Facial Scan</a:t>
            </a:r>
            <a:endParaRPr b="0" i="0" sz="3600">
              <a:solidFill>
                <a:srgbClr val="EB8F2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2" name="Google Shape;312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43199" y="1981199"/>
            <a:ext cx="7467601" cy="40628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9"/>
          <p:cNvSpPr txBox="1"/>
          <p:nvPr>
            <p:ph type="title"/>
          </p:nvPr>
        </p:nvSpPr>
        <p:spPr>
          <a:xfrm>
            <a:off x="1752600" y="457200"/>
            <a:ext cx="10439400" cy="5674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Biometric Based Authentication</a:t>
            </a:r>
            <a:endParaRPr sz="3600"/>
          </a:p>
        </p:txBody>
      </p:sp>
      <p:sp>
        <p:nvSpPr>
          <p:cNvPr id="318" name="Google Shape;318;p39"/>
          <p:cNvSpPr txBox="1"/>
          <p:nvPr/>
        </p:nvSpPr>
        <p:spPr>
          <a:xfrm>
            <a:off x="3276600" y="1055143"/>
            <a:ext cx="5029200" cy="5674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600">
                <a:solidFill>
                  <a:srgbClr val="EB8F21"/>
                </a:solidFill>
                <a:latin typeface="Arial"/>
                <a:ea typeface="Arial"/>
                <a:cs typeface="Arial"/>
                <a:sym typeface="Arial"/>
              </a:rPr>
              <a:t>Facial Scan</a:t>
            </a:r>
            <a:endParaRPr b="0" i="0" sz="3600">
              <a:solidFill>
                <a:srgbClr val="EB8F2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Google Shape;319;p39"/>
          <p:cNvSpPr txBox="1"/>
          <p:nvPr/>
        </p:nvSpPr>
        <p:spPr>
          <a:xfrm>
            <a:off x="2057400" y="2133600"/>
            <a:ext cx="8991600" cy="26316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-342900" lvl="0" marL="355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Incorporates two significant methods:</a:t>
            </a:r>
            <a:endParaRPr sz="2800">
              <a:solidFill>
                <a:schemeClr val="dk1"/>
              </a:solidFill>
              <a:latin typeface="Carlito"/>
              <a:ea typeface="Carlito"/>
              <a:cs typeface="Carlito"/>
              <a:sym typeface="Carlito"/>
            </a:endParaRPr>
          </a:p>
          <a:p>
            <a:pPr indent="-287019" lvl="1" marL="756285" marR="0" rtl="0" algn="l">
              <a:lnSpc>
                <a:spcPct val="100000"/>
              </a:lnSpc>
              <a:spcBef>
                <a:spcPts val="1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</a:pPr>
            <a:r>
              <a:rPr b="0" i="0" lang="en-US" sz="2400" u="none" cap="none" strike="noStrike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Detection</a:t>
            </a:r>
            <a:endParaRPr b="0" i="0" sz="2400" u="none" cap="none" strike="noStrike">
              <a:solidFill>
                <a:schemeClr val="dk1"/>
              </a:solidFill>
              <a:latin typeface="Carlito"/>
              <a:ea typeface="Carlito"/>
              <a:cs typeface="Carlito"/>
              <a:sym typeface="Carlito"/>
            </a:endParaRPr>
          </a:p>
          <a:p>
            <a:pPr indent="-287019" lvl="1" marL="756285" marR="0" rtl="0" algn="l">
              <a:lnSpc>
                <a:spcPct val="10958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</a:pPr>
            <a:r>
              <a:rPr b="0" i="0" lang="en-US" sz="2400" u="none" cap="none" strike="noStrike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Recognition</a:t>
            </a:r>
            <a:endParaRPr b="0" i="0" sz="2400" u="none" cap="none" strike="noStrike">
              <a:solidFill>
                <a:schemeClr val="dk1"/>
              </a:solidFill>
              <a:latin typeface="Carlito"/>
              <a:ea typeface="Carlito"/>
              <a:cs typeface="Carlito"/>
              <a:sym typeface="Carlito"/>
            </a:endParaRPr>
          </a:p>
          <a:p>
            <a:pPr indent="-342900" lvl="0" marL="355600" marR="5080" rtl="0" algn="l">
              <a:lnSpc>
                <a:spcPct val="80000"/>
              </a:lnSpc>
              <a:spcBef>
                <a:spcPts val="62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Detection involves locating the human face within an  image.</a:t>
            </a:r>
            <a:endParaRPr sz="2800">
              <a:solidFill>
                <a:schemeClr val="dk1"/>
              </a:solidFill>
              <a:latin typeface="Carlito"/>
              <a:ea typeface="Carlito"/>
              <a:cs typeface="Carlito"/>
              <a:sym typeface="Carlito"/>
            </a:endParaRPr>
          </a:p>
          <a:p>
            <a:pPr indent="-342900" lvl="0" marL="355600" marR="48260" rtl="0" algn="l">
              <a:lnSpc>
                <a:spcPct val="89285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Recognition is comparing the captured face to other  faces that have been saved and stored in a database.</a:t>
            </a:r>
            <a:endParaRPr sz="2800">
              <a:solidFill>
                <a:schemeClr val="dk1"/>
              </a:solidFill>
              <a:latin typeface="Carlito"/>
              <a:ea typeface="Carlito"/>
              <a:cs typeface="Carlito"/>
              <a:sym typeface="Carli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4"/>
          <p:cNvSpPr txBox="1"/>
          <p:nvPr>
            <p:ph type="title"/>
          </p:nvPr>
        </p:nvSpPr>
        <p:spPr>
          <a:xfrm>
            <a:off x="3053333" y="563702"/>
            <a:ext cx="6513830" cy="6972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Authentication Process</a:t>
            </a:r>
            <a:endParaRPr/>
          </a:p>
        </p:txBody>
      </p:sp>
      <p:sp>
        <p:nvSpPr>
          <p:cNvPr id="81" name="Google Shape;81;p4"/>
          <p:cNvSpPr txBox="1"/>
          <p:nvPr/>
        </p:nvSpPr>
        <p:spPr>
          <a:xfrm>
            <a:off x="1219201" y="1600200"/>
            <a:ext cx="5715000" cy="38305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1425">
            <a:spAutoFit/>
          </a:bodyPr>
          <a:lstStyle/>
          <a:p>
            <a:pPr indent="-285750" lvl="1" marL="755015" marR="5080" rtl="0" algn="just">
              <a:lnSpc>
                <a:spcPct val="100400"/>
              </a:lnSpc>
              <a:spcBef>
                <a:spcPts val="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Authorization</a:t>
            </a:r>
            <a:endParaRPr/>
          </a:p>
          <a:p>
            <a:pPr indent="-285750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A way to determine what resource an entity can access.. </a:t>
            </a:r>
            <a:endParaRPr/>
          </a:p>
          <a:p>
            <a:pPr indent="-285750" lvl="1" marL="7550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Accountability</a:t>
            </a:r>
            <a:endParaRPr/>
          </a:p>
          <a:p>
            <a:pPr indent="-285750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Is a way to record your actions..</a:t>
            </a:r>
            <a:endParaRPr/>
          </a:p>
          <a:p>
            <a:pPr indent="-285750" lvl="1" marL="7550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Non repudiation</a:t>
            </a:r>
            <a:endParaRPr/>
          </a:p>
          <a:p>
            <a:pPr indent="-285750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Is a way to prove your actions..</a:t>
            </a:r>
            <a:endParaRPr/>
          </a:p>
          <a:p>
            <a:pPr indent="-47626" lvl="1" marL="7550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0" marL="297815" marR="721995" rtl="0" algn="just">
              <a:lnSpc>
                <a:spcPct val="100400"/>
              </a:lnSpc>
              <a:spcBef>
                <a:spcPts val="107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sz="2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82" name="Google Shape;82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15199" y="1607127"/>
            <a:ext cx="4759761" cy="33776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0"/>
          <p:cNvSpPr txBox="1"/>
          <p:nvPr>
            <p:ph type="title"/>
          </p:nvPr>
        </p:nvSpPr>
        <p:spPr>
          <a:xfrm>
            <a:off x="1981200" y="609600"/>
            <a:ext cx="10439400" cy="5674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Biometric Based Authentication</a:t>
            </a:r>
            <a:endParaRPr sz="3600"/>
          </a:p>
        </p:txBody>
      </p:sp>
      <p:sp>
        <p:nvSpPr>
          <p:cNvPr id="325" name="Google Shape;325;p40"/>
          <p:cNvSpPr txBox="1"/>
          <p:nvPr/>
        </p:nvSpPr>
        <p:spPr>
          <a:xfrm>
            <a:off x="1524000" y="1600200"/>
            <a:ext cx="9601200" cy="41203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1425">
            <a:spAutoFit/>
          </a:bodyPr>
          <a:lstStyle/>
          <a:p>
            <a:pPr indent="-285750" lvl="2" marL="1212215" marR="5080" rtl="0" algn="just">
              <a:lnSpc>
                <a:spcPct val="100400"/>
              </a:lnSpc>
              <a:spcBef>
                <a:spcPts val="0"/>
              </a:spcBef>
              <a:spcAft>
                <a:spcPts val="0"/>
              </a:spcAft>
              <a:buClr>
                <a:srgbClr val="B86C11"/>
              </a:buClr>
              <a:buSzPts val="4038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Biometric Components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4038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User interface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4038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Sensor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4038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Processing unit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4038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storage</a:t>
            </a:r>
            <a:endParaRPr b="0" i="0" sz="28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9309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4038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9309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4038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9309" lvl="1" marL="7550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4038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9309" lvl="0" marL="297815" marR="721995" rtl="0" algn="just">
              <a:lnSpc>
                <a:spcPct val="100400"/>
              </a:lnSpc>
              <a:spcBef>
                <a:spcPts val="1070"/>
              </a:spcBef>
              <a:spcAft>
                <a:spcPts val="0"/>
              </a:spcAft>
              <a:buClr>
                <a:srgbClr val="B86C11"/>
              </a:buClr>
              <a:buSzPts val="4038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41"/>
          <p:cNvSpPr txBox="1"/>
          <p:nvPr>
            <p:ph type="title"/>
          </p:nvPr>
        </p:nvSpPr>
        <p:spPr>
          <a:xfrm>
            <a:off x="1752600" y="457200"/>
            <a:ext cx="10439400" cy="5674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Biometric Based Authentication</a:t>
            </a:r>
            <a:endParaRPr sz="3600"/>
          </a:p>
        </p:txBody>
      </p:sp>
      <p:pic>
        <p:nvPicPr>
          <p:cNvPr id="331" name="Google Shape;331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19400" y="1295400"/>
            <a:ext cx="7543800" cy="53968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42"/>
          <p:cNvSpPr txBox="1"/>
          <p:nvPr>
            <p:ph type="title"/>
          </p:nvPr>
        </p:nvSpPr>
        <p:spPr>
          <a:xfrm>
            <a:off x="1752600" y="457200"/>
            <a:ext cx="10439400" cy="5674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Biometric Based Authentication</a:t>
            </a:r>
            <a:endParaRPr sz="3600"/>
          </a:p>
        </p:txBody>
      </p:sp>
      <p:pic>
        <p:nvPicPr>
          <p:cNvPr id="337" name="Google Shape;337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73229" y="1447800"/>
            <a:ext cx="8798141" cy="49825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43"/>
          <p:cNvSpPr txBox="1"/>
          <p:nvPr>
            <p:ph type="title"/>
          </p:nvPr>
        </p:nvSpPr>
        <p:spPr>
          <a:xfrm>
            <a:off x="1752600" y="457200"/>
            <a:ext cx="10439400" cy="112146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Accuracy/ Performance of Biometric Based Authentication</a:t>
            </a:r>
            <a:endParaRPr sz="3600"/>
          </a:p>
        </p:txBody>
      </p:sp>
      <p:sp>
        <p:nvSpPr>
          <p:cNvPr id="343" name="Google Shape;343;p43"/>
          <p:cNvSpPr txBox="1"/>
          <p:nvPr/>
        </p:nvSpPr>
        <p:spPr>
          <a:xfrm>
            <a:off x="1733006" y="1981200"/>
            <a:ext cx="7964805" cy="33674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-342900" lvl="0" marL="355600" marR="2476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•"/>
            </a:pPr>
            <a:r>
              <a:rPr lang="en-US" sz="2600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Biometric performance is most commonly measured in  two ways:</a:t>
            </a:r>
            <a:endParaRPr sz="2600">
              <a:solidFill>
                <a:schemeClr val="dk1"/>
              </a:solidFill>
              <a:latin typeface="Carlito"/>
              <a:ea typeface="Carlito"/>
              <a:cs typeface="Carlito"/>
              <a:sym typeface="Carlito"/>
            </a:endParaRPr>
          </a:p>
          <a:p>
            <a:pPr indent="-287019" lvl="1" marL="756285" marR="0" rtl="0" algn="l">
              <a:lnSpc>
                <a:spcPct val="100000"/>
              </a:lnSpc>
              <a:spcBef>
                <a:spcPts val="555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–"/>
            </a:pPr>
            <a:r>
              <a:rPr b="0" i="0" lang="en-US" sz="2200" u="none" cap="none" strike="noStrike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False Rejection Rate (FRR) </a:t>
            </a:r>
            <a:r>
              <a:rPr b="0" i="0" lang="en-US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– </a:t>
            </a:r>
            <a:r>
              <a:rPr b="0" i="0" lang="en-US" sz="2200" u="none" cap="none" strike="noStrike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Type1</a:t>
            </a:r>
            <a:endParaRPr b="0" i="0" sz="2200" u="none" cap="none" strike="noStrike">
              <a:solidFill>
                <a:schemeClr val="dk1"/>
              </a:solidFill>
              <a:latin typeface="Carlito"/>
              <a:ea typeface="Carlito"/>
              <a:cs typeface="Carlito"/>
              <a:sym typeface="Carlito"/>
            </a:endParaRPr>
          </a:p>
          <a:p>
            <a:pPr indent="-287019" lvl="1" marL="756285" marR="0" rtl="0" algn="l">
              <a:lnSpc>
                <a:spcPct val="100000"/>
              </a:lnSpc>
              <a:spcBef>
                <a:spcPts val="53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–"/>
            </a:pPr>
            <a:r>
              <a:rPr b="0" i="0" lang="en-US" sz="2200" u="none" cap="none" strike="noStrike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False Acceptance Rate (FAR) </a:t>
            </a:r>
            <a:r>
              <a:rPr b="0" i="0" lang="en-US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– </a:t>
            </a:r>
            <a:r>
              <a:rPr b="0" i="0" lang="en-US" sz="2200" u="none" cap="none" strike="noStrike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Type 2</a:t>
            </a:r>
            <a:endParaRPr b="0" i="0" sz="2200" u="none" cap="none" strike="noStrike">
              <a:solidFill>
                <a:schemeClr val="dk1"/>
              </a:solidFill>
              <a:latin typeface="Carlito"/>
              <a:ea typeface="Carlito"/>
              <a:cs typeface="Carlito"/>
              <a:sym typeface="Carlito"/>
            </a:endParaRPr>
          </a:p>
          <a:p>
            <a:pPr indent="-342900" lvl="0" marL="355600" marR="5080" rtl="0" algn="l">
              <a:lnSpc>
                <a:spcPct val="100000"/>
              </a:lnSpc>
              <a:spcBef>
                <a:spcPts val="595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•"/>
            </a:pPr>
            <a:r>
              <a:rPr lang="en-US" sz="2600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The FRR is the probability that you are not authenticated  to access your account.</a:t>
            </a:r>
            <a:endParaRPr sz="2600">
              <a:solidFill>
                <a:schemeClr val="dk1"/>
              </a:solidFill>
              <a:latin typeface="Carlito"/>
              <a:ea typeface="Carlito"/>
              <a:cs typeface="Carlito"/>
              <a:sym typeface="Carlito"/>
            </a:endParaRPr>
          </a:p>
          <a:p>
            <a:pPr indent="-342900" lvl="0" marL="355600" marR="410209" rtl="0" algn="l">
              <a:lnSpc>
                <a:spcPct val="100000"/>
              </a:lnSpc>
              <a:spcBef>
                <a:spcPts val="625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•"/>
            </a:pPr>
            <a:r>
              <a:rPr lang="en-US" sz="2600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The FAR is the chance that someone other than you is  granted access to your account.</a:t>
            </a:r>
            <a:endParaRPr sz="2600">
              <a:solidFill>
                <a:schemeClr val="dk1"/>
              </a:solidFill>
              <a:latin typeface="Carlito"/>
              <a:ea typeface="Carlito"/>
              <a:cs typeface="Carlito"/>
              <a:sym typeface="Carlito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44"/>
          <p:cNvSpPr txBox="1"/>
          <p:nvPr>
            <p:ph type="title"/>
          </p:nvPr>
        </p:nvSpPr>
        <p:spPr>
          <a:xfrm>
            <a:off x="1752600" y="457200"/>
            <a:ext cx="10439400" cy="112146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Accuracy/ Performance of Biometric Based Authentication</a:t>
            </a:r>
            <a:endParaRPr sz="3600"/>
          </a:p>
        </p:txBody>
      </p:sp>
      <p:sp>
        <p:nvSpPr>
          <p:cNvPr id="349" name="Google Shape;349;p44"/>
          <p:cNvSpPr txBox="1"/>
          <p:nvPr/>
        </p:nvSpPr>
        <p:spPr>
          <a:xfrm>
            <a:off x="2057400" y="2209800"/>
            <a:ext cx="8036559" cy="36664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-342900" lvl="0" marL="355600" marR="50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•"/>
            </a:pPr>
            <a:r>
              <a:rPr lang="en-US" sz="2600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Crossover Error Rate (CER) value is when Type 1 and Type  2 errors are equal.</a:t>
            </a:r>
            <a:endParaRPr/>
          </a:p>
          <a:p>
            <a:pPr indent="-287019" lvl="1" marL="756285" marR="0" rtl="0" algn="l">
              <a:lnSpc>
                <a:spcPct val="100000"/>
              </a:lnSpc>
              <a:spcBef>
                <a:spcPts val="555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–"/>
            </a:pPr>
            <a:r>
              <a:rPr b="0" i="0" lang="en-US" sz="2200" u="none" cap="none" strike="noStrike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(Type 1 = Type 2 errors) = CER metric value</a:t>
            </a:r>
            <a:endParaRPr b="0" i="0" sz="2200" u="none" cap="none" strike="noStrike">
              <a:solidFill>
                <a:schemeClr val="dk1"/>
              </a:solidFill>
              <a:latin typeface="Carlito"/>
              <a:ea typeface="Carlito"/>
              <a:cs typeface="Carlito"/>
              <a:sym typeface="Carlito"/>
            </a:endParaRPr>
          </a:p>
          <a:p>
            <a:pPr indent="-229235" lvl="2" marL="1155700" marR="0" rtl="0" algn="l">
              <a:lnSpc>
                <a:spcPct val="100000"/>
              </a:lnSpc>
              <a:spcBef>
                <a:spcPts val="49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0" i="0" lang="en-US" sz="2000" u="none" cap="none" strike="noStrike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System ABC has 1 out of 100 Type 1 errors = 1%</a:t>
            </a:r>
            <a:endParaRPr/>
          </a:p>
          <a:p>
            <a:pPr indent="-229235" lvl="2" marL="11557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0" i="0" lang="en-US" sz="2000" u="none" cap="none" strike="noStrike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System ABC has 1 out of 100 type 2 errors = 1%</a:t>
            </a:r>
            <a:endParaRPr/>
          </a:p>
          <a:p>
            <a:pPr indent="-229235" lvl="2" marL="11557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0" i="0" lang="en-US" sz="2000" u="none" cap="none" strike="noStrike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System ABC CER = 1</a:t>
            </a:r>
            <a:endParaRPr/>
          </a:p>
          <a:p>
            <a:pPr indent="-342900" lvl="0" marL="355600" marR="0" rtl="0" algn="l">
              <a:lnSpc>
                <a:spcPct val="100000"/>
              </a:lnSpc>
              <a:spcBef>
                <a:spcPts val="59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•"/>
            </a:pPr>
            <a:r>
              <a:rPr lang="en-US" sz="2600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The lower the CER value, the higher accuracy</a:t>
            </a:r>
            <a:endParaRPr sz="2600">
              <a:solidFill>
                <a:schemeClr val="dk1"/>
              </a:solidFill>
              <a:latin typeface="Carlito"/>
              <a:ea typeface="Carlito"/>
              <a:cs typeface="Carlito"/>
              <a:sym typeface="Carlito"/>
            </a:endParaRPr>
          </a:p>
          <a:p>
            <a:pPr indent="-342900" lvl="0" marL="355600" marR="882650" rtl="0" algn="l">
              <a:lnSpc>
                <a:spcPct val="100000"/>
              </a:lnSpc>
              <a:spcBef>
                <a:spcPts val="625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•"/>
            </a:pPr>
            <a:r>
              <a:rPr lang="en-US" sz="2600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rPr>
              <a:t>System with a CER of 5 has greater accuracy than a  system with CER of 6</a:t>
            </a:r>
            <a:endParaRPr/>
          </a:p>
        </p:txBody>
      </p:sp>
      <p:sp>
        <p:nvSpPr>
          <p:cNvPr id="350" name="Google Shape;350;p44"/>
          <p:cNvSpPr txBox="1"/>
          <p:nvPr/>
        </p:nvSpPr>
        <p:spPr>
          <a:xfrm>
            <a:off x="4038600" y="1447800"/>
            <a:ext cx="4666919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Crossover Error Rate (CER)</a:t>
            </a:r>
            <a:endParaRPr b="1"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5"/>
          <p:cNvSpPr txBox="1"/>
          <p:nvPr>
            <p:ph type="title"/>
          </p:nvPr>
        </p:nvSpPr>
        <p:spPr>
          <a:xfrm>
            <a:off x="1752600" y="457200"/>
            <a:ext cx="10439400" cy="112146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Accuracy/ Performance of Biometric Based Authentication</a:t>
            </a:r>
            <a:endParaRPr sz="3600"/>
          </a:p>
        </p:txBody>
      </p:sp>
      <p:pic>
        <p:nvPicPr>
          <p:cNvPr id="356" name="Google Shape;356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24400" y="2057400"/>
            <a:ext cx="4188315" cy="46699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46"/>
          <p:cNvSpPr txBox="1"/>
          <p:nvPr>
            <p:ph type="title"/>
          </p:nvPr>
        </p:nvSpPr>
        <p:spPr>
          <a:xfrm>
            <a:off x="1752600" y="457200"/>
            <a:ext cx="10439400" cy="5059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/>
              <a:t>Comparison of biometric Based Authentication</a:t>
            </a:r>
            <a:endParaRPr sz="3200"/>
          </a:p>
        </p:txBody>
      </p:sp>
      <p:graphicFrame>
        <p:nvGraphicFramePr>
          <p:cNvPr id="362" name="Google Shape;362;p46"/>
          <p:cNvGraphicFramePr/>
          <p:nvPr/>
        </p:nvGraphicFramePr>
        <p:xfrm>
          <a:off x="1981200" y="144780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{E8A39FBC-6183-48D3-B9C4-0F1667ED5A81}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Biometric System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Processing Speed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Accuracy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Ease of Enrollment</a:t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Finger Print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High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High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High</a:t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Palm scan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Medium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High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Medium</a:t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Hand Geometry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Low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Font typeface="Calibri"/>
                        <a:buNone/>
                      </a:pPr>
                      <a:r>
                        <a:rPr lang="en-US" sz="1800"/>
                        <a:t>Medium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Low</a:t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Retina scan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Medium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High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High</a:t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Iris scan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Medium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High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High</a:t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Facial scan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Medium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Low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Medium</a:t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Hand Topography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Low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Low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Low</a:t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Signature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Medium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Medium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Medium</a:t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Keystroke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Medium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Medium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Medium</a:t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Voice print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Medium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Medium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Medium</a:t>
                      </a:r>
                      <a:endParaRPr sz="1800"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47"/>
          <p:cNvSpPr txBox="1"/>
          <p:nvPr>
            <p:ph type="title"/>
          </p:nvPr>
        </p:nvSpPr>
        <p:spPr>
          <a:xfrm>
            <a:off x="3053333" y="563702"/>
            <a:ext cx="6513830" cy="6972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Authentication Methods</a:t>
            </a:r>
            <a:endParaRPr/>
          </a:p>
        </p:txBody>
      </p:sp>
      <p:pic>
        <p:nvPicPr>
          <p:cNvPr id="368" name="Google Shape;368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3855" y="1600200"/>
            <a:ext cx="12192000" cy="45780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48"/>
          <p:cNvSpPr txBox="1"/>
          <p:nvPr>
            <p:ph type="title"/>
          </p:nvPr>
        </p:nvSpPr>
        <p:spPr>
          <a:xfrm>
            <a:off x="4038600" y="3048000"/>
            <a:ext cx="3855466" cy="6965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73533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Thank you !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5"/>
          <p:cNvSpPr txBox="1"/>
          <p:nvPr>
            <p:ph type="title"/>
          </p:nvPr>
        </p:nvSpPr>
        <p:spPr>
          <a:xfrm>
            <a:off x="1676400" y="563702"/>
            <a:ext cx="9296399" cy="6905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Authentication Methods</a:t>
            </a:r>
            <a:endParaRPr/>
          </a:p>
        </p:txBody>
      </p:sp>
      <p:sp>
        <p:nvSpPr>
          <p:cNvPr id="88" name="Google Shape;88;p5"/>
          <p:cNvSpPr txBox="1"/>
          <p:nvPr/>
        </p:nvSpPr>
        <p:spPr>
          <a:xfrm>
            <a:off x="1219200" y="1600200"/>
            <a:ext cx="8946515" cy="54950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1425">
            <a:spAutoFit/>
          </a:bodyPr>
          <a:lstStyle/>
          <a:p>
            <a:pPr indent="-285750" lvl="1" marL="755015" marR="5080" rtl="0" algn="just">
              <a:lnSpc>
                <a:spcPct val="100400"/>
              </a:lnSpc>
              <a:spcBef>
                <a:spcPts val="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At a high level, authentication methods are categorized as:</a:t>
            </a:r>
            <a:endParaRPr/>
          </a:p>
          <a:p>
            <a:pPr indent="0" lvl="1" marL="46926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None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endParaRPr/>
          </a:p>
          <a:p>
            <a:pPr indent="-285750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Something you know</a:t>
            </a:r>
            <a:endParaRPr/>
          </a:p>
          <a:p>
            <a:pPr indent="-285750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Something you have</a:t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85750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Something you are</a:t>
            </a:r>
            <a:endParaRPr/>
          </a:p>
          <a:p>
            <a:pPr indent="-285750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Something you do</a:t>
            </a:r>
            <a:endParaRPr/>
          </a:p>
          <a:p>
            <a:pPr indent="-285750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Somewhere you are</a:t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1" marL="7550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0" marL="297815" marR="721995" rtl="0" algn="just">
              <a:lnSpc>
                <a:spcPct val="100400"/>
              </a:lnSpc>
              <a:spcBef>
                <a:spcPts val="107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sz="2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6"/>
          <p:cNvSpPr txBox="1"/>
          <p:nvPr>
            <p:ph type="title"/>
          </p:nvPr>
        </p:nvSpPr>
        <p:spPr>
          <a:xfrm>
            <a:off x="1676400" y="2"/>
            <a:ext cx="9296400" cy="6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Types of Authentication Methods</a:t>
            </a:r>
            <a:endParaRPr/>
          </a:p>
        </p:txBody>
      </p:sp>
      <p:sp>
        <p:nvSpPr>
          <p:cNvPr id="94" name="Google Shape;94;p6"/>
          <p:cNvSpPr txBox="1"/>
          <p:nvPr/>
        </p:nvSpPr>
        <p:spPr>
          <a:xfrm>
            <a:off x="1219200" y="1036500"/>
            <a:ext cx="8946600" cy="83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1425">
            <a:spAutoFit/>
          </a:bodyPr>
          <a:lstStyle/>
          <a:p>
            <a:pPr indent="-285750" lvl="1" marL="755015" marR="5080" rtl="0" algn="just">
              <a:lnSpc>
                <a:spcPct val="100400"/>
              </a:lnSpc>
              <a:spcBef>
                <a:spcPts val="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At a high level, authentication methods are categorized as:</a:t>
            </a:r>
            <a:endParaRPr/>
          </a:p>
          <a:p>
            <a:pPr indent="0" lvl="1" marL="46926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None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endParaRPr/>
          </a:p>
          <a:p>
            <a:pPr indent="-285750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Something you know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Password, PIN, secret question – mother’s maiden name, Pet name, first car purchase year, school name, city</a:t>
            </a:r>
            <a:endParaRPr/>
          </a:p>
          <a:p>
            <a:pPr indent="0" lvl="3" marL="138366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None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endParaRPr/>
          </a:p>
          <a:p>
            <a:pPr indent="-285750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Something you have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Physical keys, badge, swipe card, digital certificate, security keys(private key), OTP, token</a:t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2" marL="926464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1" marL="7550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7626" lvl="0" marL="297815" marR="721995" rtl="0" algn="just">
              <a:lnSpc>
                <a:spcPct val="100400"/>
              </a:lnSpc>
              <a:spcBef>
                <a:spcPts val="107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None/>
            </a:pPr>
            <a:r>
              <a:t/>
            </a:r>
            <a:endParaRPr sz="2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7"/>
          <p:cNvSpPr txBox="1"/>
          <p:nvPr>
            <p:ph type="title"/>
          </p:nvPr>
        </p:nvSpPr>
        <p:spPr>
          <a:xfrm>
            <a:off x="1676400" y="563702"/>
            <a:ext cx="9296399" cy="6905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Types of Authentication Methods</a:t>
            </a:r>
            <a:endParaRPr/>
          </a:p>
        </p:txBody>
      </p:sp>
      <p:sp>
        <p:nvSpPr>
          <p:cNvPr id="100" name="Google Shape;100;p7"/>
          <p:cNvSpPr txBox="1"/>
          <p:nvPr/>
        </p:nvSpPr>
        <p:spPr>
          <a:xfrm>
            <a:off x="1219200" y="1600200"/>
            <a:ext cx="10762500" cy="49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1425">
            <a:spAutoFit/>
          </a:bodyPr>
          <a:lstStyle/>
          <a:p>
            <a:pPr indent="-285750" lvl="1" marL="755015" marR="508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At a high level, authentication methods are categorized as:</a:t>
            </a:r>
            <a:endParaRPr/>
          </a:p>
          <a:p>
            <a:pPr indent="0" lvl="1" marL="469265" marR="508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Something you are</a:t>
            </a:r>
            <a:endParaRPr/>
          </a:p>
          <a:p>
            <a:pPr indent="-285750" lvl="3" marL="1669415" marR="508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Biometrics</a:t>
            </a:r>
            <a:endParaRPr/>
          </a:p>
          <a:p>
            <a:pPr indent="-285750" lvl="4" marL="2126615" marR="508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86C11"/>
              </a:buClr>
              <a:buSzPts val="3462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Fingerprint, palm scan, hand geometry, retina scan, iris scan, facial recognition</a:t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85750" lvl="2" marL="1212215" marR="508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Something you do</a:t>
            </a:r>
            <a:endParaRPr/>
          </a:p>
          <a:p>
            <a:pPr indent="-285750" lvl="3" marL="1669415" marR="508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Dynamic biometrics</a:t>
            </a:r>
            <a:endParaRPr/>
          </a:p>
          <a:p>
            <a:pPr indent="-285750" lvl="4" marL="2126615" marR="508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86C11"/>
              </a:buClr>
              <a:buSzPts val="3462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Voice print, keystroke dynamics(hard press/ fast press) , handwriting</a:t>
            </a:r>
            <a:endParaRPr/>
          </a:p>
          <a:p>
            <a:pPr indent="-285750" lvl="2" marL="1212215" marR="508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Somewhere you are</a:t>
            </a:r>
            <a:endParaRPr/>
          </a:p>
          <a:p>
            <a:pPr indent="-285750" lvl="3" marL="1669415" marR="508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86C11"/>
              </a:buClr>
              <a:buSzPts val="3462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Location awareness(mobile phone, laptop)</a:t>
            </a:r>
            <a:endParaRPr/>
          </a:p>
          <a:p>
            <a:pPr indent="-285750" lvl="3" marL="1669415" marR="508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86C11"/>
              </a:buClr>
              <a:buSzPts val="3462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Google smart lock for Android (you can set trusted location</a:t>
            </a:r>
            <a:r>
              <a:rPr b="0" i="0" lang="en-US" sz="2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s</a:t>
            </a:r>
            <a:endParaRPr sz="2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8"/>
          <p:cNvSpPr txBox="1"/>
          <p:nvPr>
            <p:ph type="title"/>
          </p:nvPr>
        </p:nvSpPr>
        <p:spPr>
          <a:xfrm>
            <a:off x="3053332" y="563702"/>
            <a:ext cx="7386067" cy="6905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Factors of Authentication </a:t>
            </a:r>
            <a:endParaRPr/>
          </a:p>
        </p:txBody>
      </p:sp>
      <p:pic>
        <p:nvPicPr>
          <p:cNvPr id="106" name="Google Shape;106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53332" y="1316809"/>
            <a:ext cx="6159708" cy="55619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9"/>
          <p:cNvSpPr txBox="1"/>
          <p:nvPr>
            <p:ph type="title"/>
          </p:nvPr>
        </p:nvSpPr>
        <p:spPr>
          <a:xfrm>
            <a:off x="3053332" y="563702"/>
            <a:ext cx="7386067" cy="6905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Factors of Authentication </a:t>
            </a:r>
            <a:endParaRPr/>
          </a:p>
        </p:txBody>
      </p:sp>
      <p:sp>
        <p:nvSpPr>
          <p:cNvPr id="112" name="Google Shape;112;p9"/>
          <p:cNvSpPr txBox="1"/>
          <p:nvPr/>
        </p:nvSpPr>
        <p:spPr>
          <a:xfrm>
            <a:off x="2273063" y="1254275"/>
            <a:ext cx="8946600" cy="531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1425">
            <a:spAutoFit/>
          </a:bodyPr>
          <a:lstStyle/>
          <a:p>
            <a:pPr indent="-285750" lvl="2" marL="1212215" marR="5080" rtl="0" algn="just">
              <a:lnSpc>
                <a:spcPct val="100400"/>
              </a:lnSpc>
              <a:spcBef>
                <a:spcPts val="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Single Factor Authentication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Requires only one type</a:t>
            </a:r>
            <a:endParaRPr/>
          </a:p>
          <a:p>
            <a:pPr indent="-285750" lvl="4" marL="21266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Password, token, debit card, PIN   </a:t>
            </a:r>
            <a:endParaRPr/>
          </a:p>
          <a:p>
            <a:pPr indent="-285750" lvl="4" marL="21266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Weak form of authentication</a:t>
            </a:r>
            <a:endParaRPr/>
          </a:p>
          <a:p>
            <a:pPr indent="-285750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Two-factor Authentication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Two forms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Any single followed by otp </a:t>
            </a:r>
            <a:endParaRPr b="0" i="0" sz="26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85750" lvl="2" marL="12122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Multi-factor Authentication</a:t>
            </a:r>
            <a:endParaRPr/>
          </a:p>
          <a:p>
            <a:pPr indent="-285750" lvl="3" marL="1669415" marR="5080" rtl="0" algn="just">
              <a:lnSpc>
                <a:spcPct val="100400"/>
              </a:lnSpc>
              <a:spcBef>
                <a:spcPts val="90"/>
              </a:spcBef>
              <a:spcAft>
                <a:spcPts val="0"/>
              </a:spcAft>
              <a:buClr>
                <a:srgbClr val="B86C11"/>
              </a:buClr>
              <a:buSzPts val="375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More than two types</a:t>
            </a:r>
            <a:endParaRPr sz="2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2022-07-19T05:55:32Z</dcterms:created>
  <dc:creator>Bhavin.Shah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2018-02-28T00:00:00Z</vt:filetime>
  </property>
  <property fmtid="{D5CDD505-2E9C-101B-9397-08002B2CF9AE}" pid="3" name="Creator">
    <vt:lpwstr>Microsoft® PowerPoint® 2016</vt:lpwstr>
  </property>
  <property fmtid="{D5CDD505-2E9C-101B-9397-08002B2CF9AE}" pid="4" name="LastSaved">
    <vt:filetime>2022-07-19T00:00:00Z</vt:filetime>
  </property>
</Properties>
</file>